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08" r:id="rId5"/>
    <p:sldId id="309" r:id="rId6"/>
    <p:sldId id="311" r:id="rId7"/>
    <p:sldId id="310" r:id="rId8"/>
    <p:sldId id="312" r:id="rId9"/>
  </p:sldIdLst>
  <p:sldSz cx="9144000" cy="5143500" type="screen16x9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>
          <p15:clr>
            <a:srgbClr val="A4A3A4"/>
          </p15:clr>
        </p15:guide>
        <p15:guide id="2" pos="385">
          <p15:clr>
            <a:srgbClr val="A4A3A4"/>
          </p15:clr>
        </p15:guide>
        <p15:guide id="3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D4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41" d="100"/>
          <a:sy n="141" d="100"/>
        </p:scale>
        <p:origin x="666" y="102"/>
      </p:cViewPr>
      <p:guideLst>
        <p:guide orient="horz" pos="667"/>
        <p:guide pos="385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75" d="100"/>
          <a:sy n="75" d="100"/>
        </p:scale>
        <p:origin x="3306" y="54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741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741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453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/>
          <a:lstStyle>
            <a:lvl1pPr algn="r">
              <a:defRPr sz="1200"/>
            </a:lvl1pPr>
          </a:lstStyle>
          <a:p>
            <a:fld id="{60A90D4B-6A62-4FF6-9D2A-05C59205326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6" rIns="91550" bIns="4577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50" tIns="45776" rIns="91550" bIns="45776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7046"/>
          </a:xfrm>
          <a:prstGeom prst="rect">
            <a:avLst/>
          </a:prstGeom>
        </p:spPr>
        <p:txBody>
          <a:bodyPr vert="horz" lIns="91550" tIns="45776" rIns="91550" bIns="45776" rtlCol="0" anchor="b"/>
          <a:lstStyle>
            <a:lvl1pPr algn="r">
              <a:defRPr sz="1200"/>
            </a:lvl1pPr>
          </a:lstStyle>
          <a:p>
            <a:fld id="{11525910-2EDC-4C2B-B6A9-2EF449195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839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611188" y="195486"/>
            <a:ext cx="7848600" cy="933450"/>
          </a:xfrm>
          <a:custGeom>
            <a:avLst/>
            <a:gdLst>
              <a:gd name="T0" fmla="*/ 0 w 6074"/>
              <a:gd name="T1" fmla="*/ 738 h 738"/>
              <a:gd name="T2" fmla="*/ 0 w 6074"/>
              <a:gd name="T3" fmla="*/ 738 h 738"/>
              <a:gd name="T4" fmla="*/ 6074 w 6074"/>
              <a:gd name="T5" fmla="*/ 738 h 738"/>
              <a:gd name="T6" fmla="*/ 6074 w 6074"/>
              <a:gd name="T7" fmla="*/ 0 h 738"/>
              <a:gd name="T8" fmla="*/ 0 w 6074"/>
              <a:gd name="T9" fmla="*/ 0 h 738"/>
              <a:gd name="T10" fmla="*/ 0 w 6074"/>
              <a:gd name="T11" fmla="*/ 738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738">
                <a:moveTo>
                  <a:pt x="0" y="738"/>
                </a:moveTo>
                <a:lnTo>
                  <a:pt x="0" y="738"/>
                </a:lnTo>
                <a:lnTo>
                  <a:pt x="6074" y="738"/>
                </a:lnTo>
                <a:lnTo>
                  <a:pt x="6074" y="0"/>
                </a:lnTo>
                <a:lnTo>
                  <a:pt x="0" y="0"/>
                </a:lnTo>
                <a:lnTo>
                  <a:pt x="0" y="738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1217613"/>
            <a:ext cx="7848600" cy="307181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7996238" y="4826788"/>
            <a:ext cx="536575" cy="409258"/>
          </a:xfrm>
          <a:custGeom>
            <a:avLst/>
            <a:gdLst>
              <a:gd name="T0" fmla="*/ 0 w 425"/>
              <a:gd name="T1" fmla="*/ 302 h 302"/>
              <a:gd name="T2" fmla="*/ 0 w 425"/>
              <a:gd name="T3" fmla="*/ 302 h 302"/>
              <a:gd name="T4" fmla="*/ 425 w 425"/>
              <a:gd name="T5" fmla="*/ 302 h 302"/>
              <a:gd name="T6" fmla="*/ 425 w 425"/>
              <a:gd name="T7" fmla="*/ 0 h 302"/>
              <a:gd name="T8" fmla="*/ 0 w 425"/>
              <a:gd name="T9" fmla="*/ 0 h 302"/>
              <a:gd name="T10" fmla="*/ 0 w 425"/>
              <a:gd name="T11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5" h="302">
                <a:moveTo>
                  <a:pt x="0" y="302"/>
                </a:moveTo>
                <a:lnTo>
                  <a:pt x="0" y="302"/>
                </a:lnTo>
                <a:lnTo>
                  <a:pt x="425" y="302"/>
                </a:lnTo>
                <a:lnTo>
                  <a:pt x="425" y="0"/>
                </a:lnTo>
                <a:lnTo>
                  <a:pt x="0" y="0"/>
                </a:lnTo>
                <a:lnTo>
                  <a:pt x="0" y="302"/>
                </a:lnTo>
                <a:close/>
              </a:path>
            </a:pathLst>
          </a:custGeom>
          <a:solidFill>
            <a:srgbClr val="385E7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Rechteck 28"/>
          <p:cNvSpPr/>
          <p:nvPr userDrawn="1"/>
        </p:nvSpPr>
        <p:spPr>
          <a:xfrm>
            <a:off x="8460432" y="0"/>
            <a:ext cx="216024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4"/>
          <p:cNvSpPr>
            <a:spLocks/>
          </p:cNvSpPr>
          <p:nvPr userDrawn="1"/>
        </p:nvSpPr>
        <p:spPr bwMode="auto">
          <a:xfrm>
            <a:off x="2557463" y="267495"/>
            <a:ext cx="5048250" cy="85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20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20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20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sz="2000" b="1" dirty="0">
                <a:solidFill>
                  <a:srgbClr val="5BB435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Thüringen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83768" y="3147814"/>
            <a:ext cx="5509492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Ort, Datum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Referent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 rot="10800000" flipV="1">
            <a:off x="2482130" y="1347614"/>
            <a:ext cx="5511130" cy="1728192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Thema Vortrag</a:t>
            </a:r>
          </a:p>
        </p:txBody>
      </p:sp>
      <p:pic>
        <p:nvPicPr>
          <p:cNvPr id="10" name="Bild 9" descr="vtw-ppt-Vorlage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788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3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8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 dirty="0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idx="1" hasCustomPrompt="1"/>
          </p:nvPr>
        </p:nvSpPr>
        <p:spPr>
          <a:xfrm>
            <a:off x="611188" y="1131590"/>
            <a:ext cx="7848600" cy="352839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Bewertung von Immobilien in der Handelsbilanz</a:t>
            </a:r>
          </a:p>
        </p:txBody>
      </p:sp>
    </p:spTree>
    <p:extLst>
      <p:ext uri="{BB962C8B-B14F-4D97-AF65-F5344CB8AC3E}">
        <p14:creationId xmlns:p14="http://schemas.microsoft.com/office/powerpoint/2010/main" val="97702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dirty="0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 dirty="0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dirty="0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 dirty="0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188" y="1131590"/>
            <a:ext cx="3888804" cy="34660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742950" indent="-28575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1143000" indent="-2286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131590"/>
            <a:ext cx="3887788" cy="34660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51435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628650" indent="-28575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 marL="800100" indent="-285750" algn="l" rtl="0" eaLnBrk="0" fontAlgn="base" hangingPunct="0">
              <a:spcBef>
                <a:spcPts val="1313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lang="de-DE" sz="1400" dirty="0" smtClean="0">
                <a:solidFill>
                  <a:srgbClr val="2F4E61"/>
                </a:solidFill>
                <a:latin typeface="+mj-lt"/>
                <a:ea typeface="+mn-ea"/>
                <a:cs typeface="+mn-cs"/>
                <a:sym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Thema</a:t>
            </a:r>
          </a:p>
        </p:txBody>
      </p:sp>
    </p:spTree>
    <p:extLst>
      <p:ext uri="{BB962C8B-B14F-4D97-AF65-F5344CB8AC3E}">
        <p14:creationId xmlns:p14="http://schemas.microsoft.com/office/powerpoint/2010/main" val="28322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940097"/>
            <a:ext cx="7848600" cy="343185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dirty="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 dirty="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 dirty="0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</a:t>
            </a:r>
            <a:r>
              <a:rPr lang="en-US" sz="800" b="1" dirty="0" err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Wohnungswirtschaft</a:t>
            </a:r>
            <a:endParaRPr lang="en-US" sz="800" b="1" dirty="0">
              <a:solidFill>
                <a:srgbClr val="2F4E61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  <a:p>
            <a:pPr algn="l"/>
            <a:r>
              <a:rPr lang="en-US" altLang="de-DE" sz="800" b="1" dirty="0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 dirty="0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 dirty="0">
              <a:solidFill>
                <a:schemeClr val="bg1"/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71600" y="1950244"/>
            <a:ext cx="5481638" cy="1243013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 dirty="0"/>
              <a:t>Thema</a:t>
            </a:r>
          </a:p>
        </p:txBody>
      </p:sp>
    </p:spTree>
    <p:extLst>
      <p:ext uri="{BB962C8B-B14F-4D97-AF65-F5344CB8AC3E}">
        <p14:creationId xmlns:p14="http://schemas.microsoft.com/office/powerpoint/2010/main" val="221625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 userDrawn="1"/>
        </p:nvSpPr>
        <p:spPr bwMode="auto">
          <a:xfrm>
            <a:off x="8045073" y="4828058"/>
            <a:ext cx="487367" cy="407988"/>
          </a:xfrm>
          <a:custGeom>
            <a:avLst/>
            <a:gdLst>
              <a:gd name="T0" fmla="*/ 0 w 386"/>
              <a:gd name="T1" fmla="*/ 323 h 323"/>
              <a:gd name="T2" fmla="*/ 0 w 386"/>
              <a:gd name="T3" fmla="*/ 323 h 323"/>
              <a:gd name="T4" fmla="*/ 386 w 386"/>
              <a:gd name="T5" fmla="*/ 323 h 323"/>
              <a:gd name="T6" fmla="*/ 386 w 386"/>
              <a:gd name="T7" fmla="*/ 0 h 323"/>
              <a:gd name="T8" fmla="*/ 0 w 386"/>
              <a:gd name="T9" fmla="*/ 0 h 323"/>
              <a:gd name="T10" fmla="*/ 0 w 386"/>
              <a:gd name="T11" fmla="*/ 323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6" h="323">
                <a:moveTo>
                  <a:pt x="0" y="323"/>
                </a:moveTo>
                <a:lnTo>
                  <a:pt x="0" y="323"/>
                </a:lnTo>
                <a:lnTo>
                  <a:pt x="386" y="323"/>
                </a:lnTo>
                <a:lnTo>
                  <a:pt x="386" y="0"/>
                </a:lnTo>
                <a:lnTo>
                  <a:pt x="0" y="0"/>
                </a:lnTo>
                <a:lnTo>
                  <a:pt x="0" y="323"/>
                </a:lnTo>
                <a:close/>
              </a:path>
            </a:pathLst>
          </a:custGeom>
          <a:solidFill>
            <a:srgbClr val="385E7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>
            <a:off x="611188" y="195715"/>
            <a:ext cx="7841539" cy="849314"/>
          </a:xfrm>
          <a:custGeom>
            <a:avLst/>
            <a:gdLst>
              <a:gd name="T0" fmla="*/ 0 w 6074"/>
              <a:gd name="T1" fmla="*/ 671 h 671"/>
              <a:gd name="T2" fmla="*/ 0 w 6074"/>
              <a:gd name="T3" fmla="*/ 671 h 671"/>
              <a:gd name="T4" fmla="*/ 6074 w 6074"/>
              <a:gd name="T5" fmla="*/ 671 h 671"/>
              <a:gd name="T6" fmla="*/ 6074 w 6074"/>
              <a:gd name="T7" fmla="*/ 0 h 671"/>
              <a:gd name="T8" fmla="*/ 0 w 6074"/>
              <a:gd name="T9" fmla="*/ 0 h 671"/>
              <a:gd name="T10" fmla="*/ 0 w 6074"/>
              <a:gd name="T11" fmla="*/ 671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671">
                <a:moveTo>
                  <a:pt x="0" y="671"/>
                </a:moveTo>
                <a:lnTo>
                  <a:pt x="0" y="671"/>
                </a:lnTo>
                <a:lnTo>
                  <a:pt x="6074" y="671"/>
                </a:lnTo>
                <a:lnTo>
                  <a:pt x="6074" y="0"/>
                </a:lnTo>
                <a:lnTo>
                  <a:pt x="0" y="0"/>
                </a:lnTo>
                <a:lnTo>
                  <a:pt x="0" y="671"/>
                </a:lnTo>
                <a:close/>
              </a:path>
            </a:pathLst>
          </a:custGeom>
          <a:solidFill>
            <a:srgbClr val="E4E6E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" name="Bild 1" descr="vtw-ppt-Vorlage.t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56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1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dirty="0"/>
              <a:t>Agenda 21.11.2023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de-DE" sz="1800" b="1" i="0" u="none" strike="noStrike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Termine digitale Veranstaltung per ZOOM-Meeting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de-DE" sz="1800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Prüfung/Bilanzierung:  	21.11.2023 (wird aufgezeichnet) </a:t>
            </a:r>
          </a:p>
          <a:p>
            <a:pPr marL="457200" lvl="1" indent="0">
              <a:buNone/>
            </a:pPr>
            <a:r>
              <a:rPr lang="de-DE" dirty="0">
                <a:ea typeface="Times New Roman" panose="02020603050405020304" pitchFamily="18" charset="0"/>
                <a:cs typeface="Times New Roman" panose="02020603050405020304" pitchFamily="18" charset="0"/>
              </a:rPr>
              <a:t>	05.12.2023 (Wiedergabe der Aufzeichnung vom 21.11.2023) </a:t>
            </a:r>
            <a:endParaRPr lang="de-DE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–"/>
            </a:pPr>
            <a:r>
              <a:rPr lang="de-DE" sz="1800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Recht/Steuern:	23.11.2023 (wird aufgezeichnet)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de-DE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00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06.12.2023 (Wiedergabe der Aufzeichnung vom 23.11.2023)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e-DE" sz="1800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Beginn jeweils um 9:30 Uhr; geplantes Ende ist gegen 12:00 Uhr. 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154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dirty="0"/>
              <a:t>Agenda 21.11.2023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de-DE" sz="18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Bilanzierung / Prüfung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Weiterentwicklung des IFA 1 in Bezug auf Klimainvestitionen im Gebäudebereich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Novellierung der Formblattverordnung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Aktuelle Energiegesetze und ihre Auswirkungen auf den Jahresabschluss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Referentenentwurf zur Nachhaltigkeitsberichterstattung (CSRD) und Finalisierung der Nachhaltigkeitsberichtsstandards (ESRS)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Kapitalflussrechnung</a:t>
            </a:r>
            <a:endParaRPr lang="de-DE" sz="1800" i="1" u="dbl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Aktivierung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nachträglicher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Herstellungskosten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7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18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eferenten</a:t>
            </a:r>
            <a:r>
              <a:rPr lang="de-DE" dirty="0"/>
              <a:t> 21.11.2023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sz="16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Bilanzierung / Prüfung</a:t>
            </a:r>
            <a:endParaRPr lang="de-DE" sz="16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76538" indent="-2776538">
              <a:buNone/>
              <a:tabLst>
                <a:tab pos="234061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Frau Antonia Bergmann		Wirtschaftsprüferin/Steuerberaterin beim vtw</a:t>
            </a:r>
          </a:p>
          <a:p>
            <a:pPr marL="2776538" indent="-2776538">
              <a:buNone/>
              <a:tabLst>
                <a:tab pos="234061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Herr Jürgen Elfrich		Wirtschaftsprüfer/Steuerberater; Prüfungs-direktor beim vtw, Vorstand der DOMUS AG</a:t>
            </a:r>
          </a:p>
          <a:p>
            <a:pPr marL="2776538" indent="-2776538">
              <a:buNone/>
              <a:tabLst>
                <a:tab pos="234061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Herr Christian Gebhardt		Wirtschaftsprüfer; Referent Rechnungslegung, Betriebswirtschaft und Wirtschaftsprüfung beim GdW</a:t>
            </a:r>
          </a:p>
          <a:p>
            <a:pPr marL="2776538" indent="-2776538">
              <a:buNone/>
              <a:tabLst>
                <a:tab pos="234061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Herr Michael Kube		Wirtschaftsprüfer/Steuerberater; Vorstand beim vtw</a:t>
            </a:r>
          </a:p>
          <a:p>
            <a:pPr marL="2776538" indent="-2776538">
              <a:buNone/>
              <a:tabLst>
                <a:tab pos="234061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Herr Ansgar X. Zwernemann	Wirtschaftsprüfer/Steuerberater/Rechtsanwalt; stellv. Prüfungsdirektor beim vtw, Prokurist der DOMUS AG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3447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dirty="0"/>
              <a:t>Agenda 23.11.2023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sz="18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buSzPts val="900"/>
              <a:buFont typeface="Symbol" panose="05050102010706020507" pitchFamily="18" charset="2"/>
              <a:buChar char=""/>
            </a:pPr>
            <a:r>
              <a:rPr lang="de-DE" dirty="0">
                <a:ea typeface="Calibri" panose="020F0502020204030204" pitchFamily="34" charset="0"/>
              </a:rPr>
              <a:t>Aktuelle Rechtsprechung Mietrecht und aktuelle Gesetzgebung </a:t>
            </a:r>
          </a:p>
          <a:p>
            <a:pPr marL="0" lvl="0" indent="0" algn="just">
              <a:buNone/>
            </a:pPr>
            <a:endParaRPr lang="de-DE" sz="1800" b="1" i="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de-DE" sz="18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Steuern</a:t>
            </a:r>
            <a:endParaRPr lang="de-DE" sz="1800" i="1" u="dbl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SzPts val="900"/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Aktuelle Gesetzgebung </a:t>
            </a:r>
          </a:p>
          <a:p>
            <a:pPr marL="342900" lvl="0" indent="-342900" algn="just">
              <a:spcAft>
                <a:spcPts val="300"/>
              </a:spcAft>
              <a:buSzPts val="900"/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Sonstige Verwaltungsanweisungen mit Bedeutung für die Wohnungswirtschaft</a:t>
            </a:r>
          </a:p>
          <a:p>
            <a:pPr marL="342900" lvl="0" indent="-342900" algn="just">
              <a:spcAft>
                <a:spcPts val="300"/>
              </a:spcAft>
              <a:buSzPts val="900"/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Aktuelle Urteile</a:t>
            </a:r>
          </a:p>
          <a:p>
            <a:pPr marL="342900" lvl="0" indent="-342900" algn="just">
              <a:buSzPts val="900"/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Aktuelles zur Lohnabrechnung</a:t>
            </a:r>
          </a:p>
          <a:p>
            <a:pPr marL="342900" lvl="0" indent="-342900" algn="just">
              <a:buSzPts val="900"/>
              <a:buFont typeface="Symbol" panose="05050102010706020507" pitchFamily="18" charset="2"/>
              <a:buChar char=""/>
            </a:pP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879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AF6FDF2-B45A-C7EE-E796-C02ABBE0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7494"/>
            <a:ext cx="7128792" cy="720080"/>
          </a:xfrm>
        </p:spPr>
        <p:txBody>
          <a:bodyPr anchor="ctr"/>
          <a:lstStyle/>
          <a:p>
            <a:r>
              <a:rPr lang="de-DE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0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eferenten</a:t>
            </a:r>
            <a:r>
              <a:rPr lang="de-DE" dirty="0"/>
              <a:t> 23.11.2023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81F7C0D-C015-D20F-DE9B-FFB4C00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sz="1600" b="1" i="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 &amp; Steuern </a:t>
            </a:r>
          </a:p>
          <a:p>
            <a:pPr marL="2330450" lvl="0" indent="-2330450">
              <a:buNone/>
              <a:tabLst>
                <a:tab pos="233045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Frau Claudia Dithmar	Rechtsanwältin und Justiziarin beim vtw</a:t>
            </a:r>
          </a:p>
          <a:p>
            <a:pPr marL="2330450" indent="-2330450">
              <a:buNone/>
              <a:tabLst>
                <a:tab pos="2330450" algn="l"/>
              </a:tabLst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Herr Bernd Henn	Steuerberater und Leiter der Steuerabteilung beim vtw, Prokurist der DOMUS AG</a:t>
            </a:r>
          </a:p>
        </p:txBody>
      </p:sp>
    </p:spTree>
    <p:extLst>
      <p:ext uri="{BB962C8B-B14F-4D97-AF65-F5344CB8AC3E}">
        <p14:creationId xmlns:p14="http://schemas.microsoft.com/office/powerpoint/2010/main" val="1548656274"/>
      </p:ext>
    </p:extLst>
  </p:cSld>
  <p:clrMapOvr>
    <a:masterClrMapping/>
  </p:clrMapOvr>
</p:sld>
</file>

<file path=ppt/theme/theme1.xml><?xml version="1.0" encoding="utf-8"?>
<a:theme xmlns:a="http://schemas.openxmlformats.org/drawingml/2006/main" name="VdW up2015">
  <a:themeElements>
    <a:clrScheme name="WohWi Corporate Design">
      <a:dk1>
        <a:srgbClr val="3D5D72"/>
      </a:dk1>
      <a:lt1>
        <a:srgbClr val="FFFFFF"/>
      </a:lt1>
      <a:dk2>
        <a:srgbClr val="2F4757"/>
      </a:dk2>
      <a:lt2>
        <a:srgbClr val="F6F7F8"/>
      </a:lt2>
      <a:accent1>
        <a:srgbClr val="3D5D72"/>
      </a:accent1>
      <a:accent2>
        <a:srgbClr val="6EBD48"/>
      </a:accent2>
      <a:accent3>
        <a:srgbClr val="F69B38"/>
      </a:accent3>
      <a:accent4>
        <a:srgbClr val="DA5835"/>
      </a:accent4>
      <a:accent5>
        <a:srgbClr val="E4E6EA"/>
      </a:accent5>
      <a:accent6>
        <a:srgbClr val="FFFFFF"/>
      </a:accent6>
      <a:hlink>
        <a:srgbClr val="F69B38"/>
      </a:hlink>
      <a:folHlink>
        <a:srgbClr val="E4E6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2208F80669C244BA63DDD0909BD08E" ma:contentTypeVersion="2" ma:contentTypeDescription="Ein neues Dokument erstellen." ma:contentTypeScope="" ma:versionID="7a1d10a16e4393db0f94fc4e4b2378c9">
  <xsd:schema xmlns:xsd="http://www.w3.org/2001/XMLSchema" xmlns:xs="http://www.w3.org/2001/XMLSchema" xmlns:p="http://schemas.microsoft.com/office/2006/metadata/properties" xmlns:ns3="bf1dabac-7b42-4773-bb7e-95f2d024ad32" targetNamespace="http://schemas.microsoft.com/office/2006/metadata/properties" ma:root="true" ma:fieldsID="7479cfe2e7a035abe4c431f89d6e39c6" ns3:_="">
    <xsd:import namespace="bf1dabac-7b42-4773-bb7e-95f2d024ad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1dabac-7b42-4773-bb7e-95f2d024a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71611A-4117-4496-AC62-EE7FBB3030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1dabac-7b42-4773-bb7e-95f2d024ad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094A9C-2815-4A0B-BA46-479AB533D6A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bf1dabac-7b42-4773-bb7e-95f2d024ad3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21D569D-A715-48C9-94FC-A6A4D2BCE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Bildschirmpräsentation (16:9)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Arial Bold</vt:lpstr>
      <vt:lpstr>Calibri</vt:lpstr>
      <vt:lpstr>Symbol</vt:lpstr>
      <vt:lpstr>Wingdings</vt:lpstr>
      <vt:lpstr>VdW up2015</vt:lpstr>
      <vt:lpstr>Agenda 21.11.2023</vt:lpstr>
      <vt:lpstr>Agenda 21.11.2023</vt:lpstr>
      <vt:lpstr>Referenten 21.11.2023</vt:lpstr>
      <vt:lpstr>Agenda 23.11.2023</vt:lpstr>
      <vt:lpstr>Referenten 23.11.2023</vt:lpstr>
    </vt:vector>
  </TitlesOfParts>
  <Company>Bavaria Treu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Dobroschke, Robert</dc:creator>
  <cp:lastModifiedBy>Dimitrovici, Christian (vtw)</cp:lastModifiedBy>
  <cp:revision>90</cp:revision>
  <cp:lastPrinted>2023-11-20T09:24:08Z</cp:lastPrinted>
  <dcterms:created xsi:type="dcterms:W3CDTF">2015-07-29T12:18:58Z</dcterms:created>
  <dcterms:modified xsi:type="dcterms:W3CDTF">2023-11-21T08:16:11Z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0x010100982208F80669C244BA63DDD0909BD08E</vt:lpwstr>
  </property>
</Properties>
</file>