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8" r:id="rId2"/>
    <p:sldId id="259" r:id="rId3"/>
    <p:sldId id="260" r:id="rId4"/>
    <p:sldId id="270" r:id="rId5"/>
    <p:sldId id="299" r:id="rId6"/>
    <p:sldId id="273" r:id="rId7"/>
    <p:sldId id="289" r:id="rId8"/>
    <p:sldId id="292" r:id="rId9"/>
    <p:sldId id="293" r:id="rId10"/>
    <p:sldId id="294" r:id="rId11"/>
    <p:sldId id="303" r:id="rId12"/>
    <p:sldId id="304" r:id="rId13"/>
    <p:sldId id="295" r:id="rId14"/>
    <p:sldId id="296" r:id="rId15"/>
    <p:sldId id="297" r:id="rId16"/>
    <p:sldId id="298" r:id="rId17"/>
    <p:sldId id="283" r:id="rId18"/>
    <p:sldId id="271" r:id="rId19"/>
    <p:sldId id="284" r:id="rId20"/>
    <p:sldId id="291" r:id="rId21"/>
    <p:sldId id="305" r:id="rId22"/>
    <p:sldId id="302" r:id="rId23"/>
  </p:sldIdLst>
  <p:sldSz cx="9144000" cy="5143500" type="screen16x9"/>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p15:clr>
            <a:srgbClr val="A4A3A4"/>
          </p15:clr>
        </p15:guide>
        <p15:guide id="2" pos="385">
          <p15:clr>
            <a:srgbClr val="A4A3A4"/>
          </p15:clr>
        </p15:guide>
        <p15:guide id="3" pos="5329">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showGuides="1">
      <p:cViewPr varScale="1">
        <p:scale>
          <a:sx n="139" d="100"/>
          <a:sy n="139" d="100"/>
        </p:scale>
        <p:origin x="804" y="102"/>
      </p:cViewPr>
      <p:guideLst>
        <p:guide orient="horz" pos="667"/>
        <p:guide pos="385"/>
        <p:guide pos="5329"/>
      </p:guideLst>
    </p:cSldViewPr>
  </p:slideViewPr>
  <p:notesTextViewPr>
    <p:cViewPr>
      <p:scale>
        <a:sx n="3" d="2"/>
        <a:sy n="3" d="2"/>
      </p:scale>
      <p:origin x="0" y="0"/>
    </p:cViewPr>
  </p:notesTextViewPr>
  <p:notesViewPr>
    <p:cSldViewPr snapToObjects="1" showGuides="1">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332"/>
          </a:xfrm>
          <a:prstGeom prst="rect">
            <a:avLst/>
          </a:prstGeom>
        </p:spPr>
        <p:txBody>
          <a:bodyPr vert="horz" lIns="91294" tIns="45647" rIns="91294" bIns="45647"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294" tIns="45647" rIns="91294" bIns="45647" rtlCol="0"/>
          <a:lstStyle>
            <a:lvl1pPr algn="r">
              <a:defRPr sz="1200"/>
            </a:lvl1pPr>
          </a:lstStyle>
          <a:p>
            <a:fld id="{A5C7AA85-3971-49A0-A493-383C7E3AB59C}" type="datetimeFigureOut">
              <a:rPr lang="de-DE" smtClean="0"/>
              <a:t>22.11.2023</a:t>
            </a:fld>
            <a:endParaRPr lang="de-DE" dirty="0"/>
          </a:p>
        </p:txBody>
      </p:sp>
      <p:sp>
        <p:nvSpPr>
          <p:cNvPr id="4" name="Fußzeilenplatzhalter 3"/>
          <p:cNvSpPr>
            <a:spLocks noGrp="1"/>
          </p:cNvSpPr>
          <p:nvPr>
            <p:ph type="ftr" sz="quarter" idx="2"/>
          </p:nvPr>
        </p:nvSpPr>
        <p:spPr>
          <a:xfrm>
            <a:off x="1" y="9428584"/>
            <a:ext cx="2945659" cy="496332"/>
          </a:xfrm>
          <a:prstGeom prst="rect">
            <a:avLst/>
          </a:prstGeom>
        </p:spPr>
        <p:txBody>
          <a:bodyPr vert="horz" lIns="91294" tIns="45647" rIns="91294" bIns="45647"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4"/>
            <a:ext cx="2945659" cy="496332"/>
          </a:xfrm>
          <a:prstGeom prst="rect">
            <a:avLst/>
          </a:prstGeom>
        </p:spPr>
        <p:txBody>
          <a:bodyPr vert="horz" lIns="91294" tIns="45647" rIns="91294" bIns="45647" rtlCol="0" anchor="b"/>
          <a:lstStyle>
            <a:lvl1pPr algn="r">
              <a:defRPr sz="1200"/>
            </a:lvl1pPr>
          </a:lstStyle>
          <a:p>
            <a:fld id="{72140649-3330-4A40-A003-CD5F03D05EBF}" type="slidenum">
              <a:rPr lang="de-DE" smtClean="0"/>
              <a:t>‹Nr.›</a:t>
            </a:fld>
            <a:endParaRPr lang="de-DE"/>
          </a:p>
        </p:txBody>
      </p:sp>
    </p:spTree>
    <p:extLst>
      <p:ext uri="{BB962C8B-B14F-4D97-AF65-F5344CB8AC3E}">
        <p14:creationId xmlns:p14="http://schemas.microsoft.com/office/powerpoint/2010/main" val="874535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332"/>
          </a:xfrm>
          <a:prstGeom prst="rect">
            <a:avLst/>
          </a:prstGeom>
        </p:spPr>
        <p:txBody>
          <a:bodyPr vert="horz" lIns="91294" tIns="45647" rIns="91294" bIns="45647"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294" tIns="45647" rIns="91294" bIns="45647" rtlCol="0"/>
          <a:lstStyle>
            <a:lvl1pPr algn="r">
              <a:defRPr sz="1200"/>
            </a:lvl1pPr>
          </a:lstStyle>
          <a:p>
            <a:fld id="{60A90D4B-6A62-4FF6-9D2A-05C592053267}" type="datetimeFigureOut">
              <a:rPr lang="de-DE" smtClean="0"/>
              <a:t>22.11.2023</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294" tIns="45647" rIns="91294" bIns="45647"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294" tIns="45647" rIns="91294" bIns="45647"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1" y="9428584"/>
            <a:ext cx="2945659" cy="496332"/>
          </a:xfrm>
          <a:prstGeom prst="rect">
            <a:avLst/>
          </a:prstGeom>
        </p:spPr>
        <p:txBody>
          <a:bodyPr vert="horz" lIns="91294" tIns="45647" rIns="91294" bIns="45647"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6332"/>
          </a:xfrm>
          <a:prstGeom prst="rect">
            <a:avLst/>
          </a:prstGeom>
        </p:spPr>
        <p:txBody>
          <a:bodyPr vert="horz" lIns="91294" tIns="45647" rIns="91294" bIns="45647" rtlCol="0" anchor="b"/>
          <a:lstStyle>
            <a:lvl1pPr algn="r">
              <a:defRPr sz="1200"/>
            </a:lvl1pPr>
          </a:lstStyle>
          <a:p>
            <a:fld id="{11525910-2EDC-4C2B-B6A9-2EF449195779}" type="slidenum">
              <a:rPr lang="de-DE" smtClean="0"/>
              <a:t>‹Nr.›</a:t>
            </a:fld>
            <a:endParaRPr lang="de-DE"/>
          </a:p>
        </p:txBody>
      </p:sp>
    </p:spTree>
    <p:extLst>
      <p:ext uri="{BB962C8B-B14F-4D97-AF65-F5344CB8AC3E}">
        <p14:creationId xmlns:p14="http://schemas.microsoft.com/office/powerpoint/2010/main" val="580839867"/>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11525910-2EDC-4C2B-B6A9-2EF449195779}" type="slidenum">
              <a:rPr lang="de-DE" smtClean="0"/>
              <a:t>3</a:t>
            </a:fld>
            <a:endParaRPr lang="de-DE"/>
          </a:p>
        </p:txBody>
      </p:sp>
    </p:spTree>
    <p:extLst>
      <p:ext uri="{BB962C8B-B14F-4D97-AF65-F5344CB8AC3E}">
        <p14:creationId xmlns:p14="http://schemas.microsoft.com/office/powerpoint/2010/main" val="41616838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Freeform 5"/>
          <p:cNvSpPr>
            <a:spLocks/>
          </p:cNvSpPr>
          <p:nvPr userDrawn="1"/>
        </p:nvSpPr>
        <p:spPr bwMode="auto">
          <a:xfrm>
            <a:off x="611188" y="195486"/>
            <a:ext cx="7848600" cy="933450"/>
          </a:xfrm>
          <a:custGeom>
            <a:avLst/>
            <a:gdLst>
              <a:gd name="T0" fmla="*/ 0 w 6074"/>
              <a:gd name="T1" fmla="*/ 738 h 738"/>
              <a:gd name="T2" fmla="*/ 0 w 6074"/>
              <a:gd name="T3" fmla="*/ 738 h 738"/>
              <a:gd name="T4" fmla="*/ 6074 w 6074"/>
              <a:gd name="T5" fmla="*/ 738 h 738"/>
              <a:gd name="T6" fmla="*/ 6074 w 6074"/>
              <a:gd name="T7" fmla="*/ 0 h 738"/>
              <a:gd name="T8" fmla="*/ 0 w 6074"/>
              <a:gd name="T9" fmla="*/ 0 h 738"/>
              <a:gd name="T10" fmla="*/ 0 w 6074"/>
              <a:gd name="T11" fmla="*/ 738 h 738"/>
            </a:gdLst>
            <a:ahLst/>
            <a:cxnLst>
              <a:cxn ang="0">
                <a:pos x="T0" y="T1"/>
              </a:cxn>
              <a:cxn ang="0">
                <a:pos x="T2" y="T3"/>
              </a:cxn>
              <a:cxn ang="0">
                <a:pos x="T4" y="T5"/>
              </a:cxn>
              <a:cxn ang="0">
                <a:pos x="T6" y="T7"/>
              </a:cxn>
              <a:cxn ang="0">
                <a:pos x="T8" y="T9"/>
              </a:cxn>
              <a:cxn ang="0">
                <a:pos x="T10" y="T11"/>
              </a:cxn>
            </a:cxnLst>
            <a:rect l="0" t="0" r="r" b="b"/>
            <a:pathLst>
              <a:path w="6074" h="738">
                <a:moveTo>
                  <a:pt x="0" y="738"/>
                </a:moveTo>
                <a:lnTo>
                  <a:pt x="0" y="738"/>
                </a:lnTo>
                <a:lnTo>
                  <a:pt x="6074" y="738"/>
                </a:lnTo>
                <a:lnTo>
                  <a:pt x="6074" y="0"/>
                </a:lnTo>
                <a:lnTo>
                  <a:pt x="0" y="0"/>
                </a:lnTo>
                <a:lnTo>
                  <a:pt x="0" y="738"/>
                </a:lnTo>
                <a:close/>
              </a:path>
            </a:pathLst>
          </a:custGeom>
          <a:solidFill>
            <a:srgbClr val="E4E6EA"/>
          </a:solidFill>
          <a:ln w="1270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 name="Freeform 6"/>
          <p:cNvSpPr>
            <a:spLocks/>
          </p:cNvSpPr>
          <p:nvPr userDrawn="1"/>
        </p:nvSpPr>
        <p:spPr bwMode="auto">
          <a:xfrm>
            <a:off x="611188" y="1217613"/>
            <a:ext cx="7848600" cy="3071813"/>
          </a:xfrm>
          <a:custGeom>
            <a:avLst/>
            <a:gdLst>
              <a:gd name="T0" fmla="*/ 0 w 6074"/>
              <a:gd name="T1" fmla="*/ 2430 h 2430"/>
              <a:gd name="T2" fmla="*/ 0 w 6074"/>
              <a:gd name="T3" fmla="*/ 2430 h 2430"/>
              <a:gd name="T4" fmla="*/ 6074 w 6074"/>
              <a:gd name="T5" fmla="*/ 2430 h 2430"/>
              <a:gd name="T6" fmla="*/ 6074 w 6074"/>
              <a:gd name="T7" fmla="*/ 0 h 2430"/>
              <a:gd name="T8" fmla="*/ 0 w 6074"/>
              <a:gd name="T9" fmla="*/ 0 h 2430"/>
              <a:gd name="T10" fmla="*/ 0 w 6074"/>
              <a:gd name="T11" fmla="*/ 2430 h 2430"/>
            </a:gdLst>
            <a:ahLst/>
            <a:cxnLst>
              <a:cxn ang="0">
                <a:pos x="T0" y="T1"/>
              </a:cxn>
              <a:cxn ang="0">
                <a:pos x="T2" y="T3"/>
              </a:cxn>
              <a:cxn ang="0">
                <a:pos x="T4" y="T5"/>
              </a:cxn>
              <a:cxn ang="0">
                <a:pos x="T6" y="T7"/>
              </a:cxn>
              <a:cxn ang="0">
                <a:pos x="T8" y="T9"/>
              </a:cxn>
              <a:cxn ang="0">
                <a:pos x="T10" y="T11"/>
              </a:cxn>
            </a:cxnLst>
            <a:rect l="0" t="0" r="r" b="b"/>
            <a:pathLst>
              <a:path w="6074" h="2430">
                <a:moveTo>
                  <a:pt x="0" y="2430"/>
                </a:moveTo>
                <a:lnTo>
                  <a:pt x="0" y="2430"/>
                </a:lnTo>
                <a:lnTo>
                  <a:pt x="6074" y="2430"/>
                </a:lnTo>
                <a:lnTo>
                  <a:pt x="6074" y="0"/>
                </a:lnTo>
                <a:lnTo>
                  <a:pt x="0" y="0"/>
                </a:lnTo>
                <a:lnTo>
                  <a:pt x="0" y="2430"/>
                </a:lnTo>
                <a:close/>
              </a:path>
            </a:pathLst>
          </a:custGeom>
          <a:solidFill>
            <a:srgbClr val="E4E6EA"/>
          </a:solidFill>
          <a:ln w="1270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 name="Freeform 8"/>
          <p:cNvSpPr>
            <a:spLocks/>
          </p:cNvSpPr>
          <p:nvPr userDrawn="1"/>
        </p:nvSpPr>
        <p:spPr bwMode="auto">
          <a:xfrm>
            <a:off x="7996238" y="4826788"/>
            <a:ext cx="536575" cy="409258"/>
          </a:xfrm>
          <a:custGeom>
            <a:avLst/>
            <a:gdLst>
              <a:gd name="T0" fmla="*/ 0 w 425"/>
              <a:gd name="T1" fmla="*/ 302 h 302"/>
              <a:gd name="T2" fmla="*/ 0 w 425"/>
              <a:gd name="T3" fmla="*/ 302 h 302"/>
              <a:gd name="T4" fmla="*/ 425 w 425"/>
              <a:gd name="T5" fmla="*/ 302 h 302"/>
              <a:gd name="T6" fmla="*/ 425 w 425"/>
              <a:gd name="T7" fmla="*/ 0 h 302"/>
              <a:gd name="T8" fmla="*/ 0 w 425"/>
              <a:gd name="T9" fmla="*/ 0 h 302"/>
              <a:gd name="T10" fmla="*/ 0 w 425"/>
              <a:gd name="T11" fmla="*/ 302 h 302"/>
            </a:gdLst>
            <a:ahLst/>
            <a:cxnLst>
              <a:cxn ang="0">
                <a:pos x="T0" y="T1"/>
              </a:cxn>
              <a:cxn ang="0">
                <a:pos x="T2" y="T3"/>
              </a:cxn>
              <a:cxn ang="0">
                <a:pos x="T4" y="T5"/>
              </a:cxn>
              <a:cxn ang="0">
                <a:pos x="T6" y="T7"/>
              </a:cxn>
              <a:cxn ang="0">
                <a:pos x="T8" y="T9"/>
              </a:cxn>
              <a:cxn ang="0">
                <a:pos x="T10" y="T11"/>
              </a:cxn>
            </a:cxnLst>
            <a:rect l="0" t="0" r="r" b="b"/>
            <a:pathLst>
              <a:path w="425" h="302">
                <a:moveTo>
                  <a:pt x="0" y="302"/>
                </a:moveTo>
                <a:lnTo>
                  <a:pt x="0" y="302"/>
                </a:lnTo>
                <a:lnTo>
                  <a:pt x="425" y="302"/>
                </a:lnTo>
                <a:lnTo>
                  <a:pt x="425" y="0"/>
                </a:lnTo>
                <a:lnTo>
                  <a:pt x="0" y="0"/>
                </a:lnTo>
                <a:lnTo>
                  <a:pt x="0" y="302"/>
                </a:lnTo>
                <a:close/>
              </a:path>
            </a:pathLst>
          </a:custGeom>
          <a:solidFill>
            <a:srgbClr val="385E7A"/>
          </a:solidFill>
          <a:ln w="1270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9" name="Rechteck 28"/>
          <p:cNvSpPr/>
          <p:nvPr userDrawn="1"/>
        </p:nvSpPr>
        <p:spPr>
          <a:xfrm>
            <a:off x="8460432" y="0"/>
            <a:ext cx="216024" cy="976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tangle 4"/>
          <p:cNvSpPr>
            <a:spLocks/>
          </p:cNvSpPr>
          <p:nvPr userDrawn="1"/>
        </p:nvSpPr>
        <p:spPr bwMode="auto">
          <a:xfrm>
            <a:off x="2557463" y="267495"/>
            <a:ext cx="5048250" cy="851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5600">
                <a:solidFill>
                  <a:srgbClr val="000000"/>
                </a:solidFill>
                <a:latin typeface="Gill Sans" charset="0"/>
                <a:ea typeface="Heiti SC Light" charset="-122"/>
                <a:sym typeface="Gill Sans" charset="0"/>
              </a:defRPr>
            </a:lvl1pPr>
            <a:lvl2pPr marL="742950" indent="-285750" eaLnBrk="0" hangingPunct="0">
              <a:defRPr sz="5600">
                <a:solidFill>
                  <a:srgbClr val="000000"/>
                </a:solidFill>
                <a:latin typeface="Gill Sans" charset="0"/>
                <a:ea typeface="Heiti SC Light" charset="-122"/>
                <a:sym typeface="Gill Sans" charset="0"/>
              </a:defRPr>
            </a:lvl2pPr>
            <a:lvl3pPr marL="1143000" indent="-228600" eaLnBrk="0" hangingPunct="0">
              <a:defRPr sz="5600">
                <a:solidFill>
                  <a:srgbClr val="000000"/>
                </a:solidFill>
                <a:latin typeface="Gill Sans" charset="0"/>
                <a:ea typeface="Heiti SC Light" charset="-122"/>
                <a:sym typeface="Gill Sans" charset="0"/>
              </a:defRPr>
            </a:lvl3pPr>
            <a:lvl4pPr marL="1600200" indent="-228600" eaLnBrk="0" hangingPunct="0">
              <a:defRPr sz="5600">
                <a:solidFill>
                  <a:srgbClr val="000000"/>
                </a:solidFill>
                <a:latin typeface="Gill Sans" charset="0"/>
                <a:ea typeface="Heiti SC Light" charset="-122"/>
                <a:sym typeface="Gill Sans" charset="0"/>
              </a:defRPr>
            </a:lvl4pPr>
            <a:lvl5pPr marL="2057400" indent="-228600" eaLnBrk="0" hangingPunct="0">
              <a:defRPr sz="5600">
                <a:solidFill>
                  <a:srgbClr val="000000"/>
                </a:solidFill>
                <a:latin typeface="Gill Sans" charset="0"/>
                <a:ea typeface="Heiti SC Light" charset="-122"/>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9pPr>
          </a:lstStyle>
          <a:p>
            <a:pPr algn="l"/>
            <a:r>
              <a:rPr lang="en-US" sz="2000" b="1" dirty="0">
                <a:solidFill>
                  <a:srgbClr val="2F4E61"/>
                </a:solidFill>
                <a:latin typeface="Arial Bold" charset="0"/>
                <a:ea typeface="ＭＳ Ｐゴシック" charset="0"/>
                <a:cs typeface="ＭＳ Ｐゴシック" charset="0"/>
                <a:sym typeface="Arial Bold" charset="0"/>
              </a:rPr>
              <a:t>Die </a:t>
            </a:r>
            <a:r>
              <a:rPr lang="en-US" sz="2000" b="1" dirty="0" err="1">
                <a:solidFill>
                  <a:srgbClr val="2F4E61"/>
                </a:solidFill>
                <a:latin typeface="Arial Bold" charset="0"/>
                <a:ea typeface="ＭＳ Ｐゴシック" charset="0"/>
                <a:cs typeface="ＭＳ Ｐゴシック" charset="0"/>
                <a:sym typeface="Arial Bold" charset="0"/>
              </a:rPr>
              <a:t>Wohnungswirtschaft</a:t>
            </a:r>
            <a:endParaRPr lang="en-US" sz="2000" b="1" dirty="0">
              <a:solidFill>
                <a:srgbClr val="2F4E61"/>
              </a:solidFill>
              <a:latin typeface="Arial Bold" charset="0"/>
              <a:ea typeface="ＭＳ Ｐゴシック" charset="0"/>
              <a:cs typeface="ＭＳ Ｐゴシック" charset="0"/>
              <a:sym typeface="Arial Bold" charset="0"/>
            </a:endParaRPr>
          </a:p>
          <a:p>
            <a:pPr algn="l"/>
            <a:r>
              <a:rPr lang="en-US" sz="2000" b="1" dirty="0">
                <a:solidFill>
                  <a:srgbClr val="5BB435"/>
                </a:solidFill>
                <a:latin typeface="Arial Bold" charset="0"/>
                <a:ea typeface="ＭＳ Ｐゴシック" charset="0"/>
                <a:cs typeface="ＭＳ Ｐゴシック" charset="0"/>
                <a:sym typeface="Arial Bold" charset="0"/>
              </a:rPr>
              <a:t>Thüringen</a:t>
            </a:r>
          </a:p>
        </p:txBody>
      </p:sp>
      <p:sp>
        <p:nvSpPr>
          <p:cNvPr id="4" name="Textplatzhalter 3"/>
          <p:cNvSpPr>
            <a:spLocks noGrp="1"/>
          </p:cNvSpPr>
          <p:nvPr>
            <p:ph type="body" sz="quarter" idx="10" hasCustomPrompt="1"/>
          </p:nvPr>
        </p:nvSpPr>
        <p:spPr>
          <a:xfrm>
            <a:off x="2483768" y="3147814"/>
            <a:ext cx="5509492" cy="914400"/>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Ort, Datum</a:t>
            </a:r>
          </a:p>
          <a:p>
            <a:pPr lvl="0"/>
            <a:endParaRPr lang="de-DE" dirty="0"/>
          </a:p>
          <a:p>
            <a:pPr lvl="0"/>
            <a:r>
              <a:rPr lang="de-DE" dirty="0"/>
              <a:t>Referent</a:t>
            </a:r>
          </a:p>
        </p:txBody>
      </p:sp>
      <p:sp>
        <p:nvSpPr>
          <p:cNvPr id="5" name="Titel 4"/>
          <p:cNvSpPr>
            <a:spLocks noGrp="1"/>
          </p:cNvSpPr>
          <p:nvPr>
            <p:ph type="title" hasCustomPrompt="1"/>
          </p:nvPr>
        </p:nvSpPr>
        <p:spPr>
          <a:xfrm rot="10800000" flipV="1">
            <a:off x="2482130" y="1347614"/>
            <a:ext cx="5511130" cy="1728192"/>
          </a:xfrm>
          <a:prstGeom prst="rect">
            <a:avLst/>
          </a:prstGeom>
        </p:spPr>
        <p:txBody>
          <a:bodyPr/>
          <a:lstStyle>
            <a:lvl1pPr algn="l">
              <a:defRPr sz="2000">
                <a:latin typeface="Arial" panose="020B0604020202020204" pitchFamily="34" charset="0"/>
                <a:cs typeface="Arial" panose="020B0604020202020204" pitchFamily="34" charset="0"/>
              </a:defRPr>
            </a:lvl1pPr>
          </a:lstStyle>
          <a:p>
            <a:r>
              <a:rPr lang="de-DE" dirty="0"/>
              <a:t>Thema Vortrag</a:t>
            </a:r>
          </a:p>
        </p:txBody>
      </p:sp>
      <p:pic>
        <p:nvPicPr>
          <p:cNvPr id="10" name="Bild 9" descr="vtw-ppt-Vorlage.t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9788" y="0"/>
            <a:ext cx="594660" cy="913746"/>
          </a:xfrm>
          <a:prstGeom prst="rect">
            <a:avLst/>
          </a:prstGeom>
        </p:spPr>
      </p:pic>
    </p:spTree>
    <p:extLst>
      <p:ext uri="{BB962C8B-B14F-4D97-AF65-F5344CB8AC3E}">
        <p14:creationId xmlns:p14="http://schemas.microsoft.com/office/powerpoint/2010/main" val="1411433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 I">
    <p:spTree>
      <p:nvGrpSpPr>
        <p:cNvPr id="1" name=""/>
        <p:cNvGrpSpPr/>
        <p:nvPr/>
      </p:nvGrpSpPr>
      <p:grpSpPr>
        <a:xfrm>
          <a:off x="0" y="0"/>
          <a:ext cx="0" cy="0"/>
          <a:chOff x="0" y="0"/>
          <a:chExt cx="0" cy="0"/>
        </a:xfrm>
      </p:grpSpPr>
      <p:sp>
        <p:nvSpPr>
          <p:cNvPr id="7" name="Rectangle 4"/>
          <p:cNvSpPr>
            <a:spLocks/>
          </p:cNvSpPr>
          <p:nvPr userDrawn="1"/>
        </p:nvSpPr>
        <p:spPr bwMode="auto">
          <a:xfrm>
            <a:off x="2398638" y="4840733"/>
            <a:ext cx="2328862"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5600">
                <a:solidFill>
                  <a:srgbClr val="000000"/>
                </a:solidFill>
                <a:latin typeface="Gill Sans" charset="0"/>
                <a:ea typeface="Heiti SC Light" charset="-122"/>
                <a:sym typeface="Gill Sans" charset="0"/>
              </a:defRPr>
            </a:lvl1pPr>
            <a:lvl2pPr marL="742950" indent="-285750" eaLnBrk="0" hangingPunct="0">
              <a:defRPr sz="5600">
                <a:solidFill>
                  <a:srgbClr val="000000"/>
                </a:solidFill>
                <a:latin typeface="Gill Sans" charset="0"/>
                <a:ea typeface="Heiti SC Light" charset="-122"/>
                <a:sym typeface="Gill Sans" charset="0"/>
              </a:defRPr>
            </a:lvl2pPr>
            <a:lvl3pPr marL="1143000" indent="-228600" eaLnBrk="0" hangingPunct="0">
              <a:defRPr sz="5600">
                <a:solidFill>
                  <a:srgbClr val="000000"/>
                </a:solidFill>
                <a:latin typeface="Gill Sans" charset="0"/>
                <a:ea typeface="Heiti SC Light" charset="-122"/>
                <a:sym typeface="Gill Sans" charset="0"/>
              </a:defRPr>
            </a:lvl3pPr>
            <a:lvl4pPr marL="1600200" indent="-228600" eaLnBrk="0" hangingPunct="0">
              <a:defRPr sz="5600">
                <a:solidFill>
                  <a:srgbClr val="000000"/>
                </a:solidFill>
                <a:latin typeface="Gill Sans" charset="0"/>
                <a:ea typeface="Heiti SC Light" charset="-122"/>
                <a:sym typeface="Gill Sans" charset="0"/>
              </a:defRPr>
            </a:lvl4pPr>
            <a:lvl5pPr marL="2057400" indent="-228600" eaLnBrk="0" hangingPunct="0">
              <a:defRPr sz="5600">
                <a:solidFill>
                  <a:srgbClr val="000000"/>
                </a:solidFill>
                <a:latin typeface="Gill Sans" charset="0"/>
                <a:ea typeface="Heiti SC Light" charset="-122"/>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9pPr>
          </a:lstStyle>
          <a:p>
            <a:pPr algn="l"/>
            <a:r>
              <a:rPr lang="en-US" sz="800" dirty="0" err="1">
                <a:solidFill>
                  <a:srgbClr val="2F4E61"/>
                </a:solidFill>
                <a:latin typeface="Arial" charset="0"/>
                <a:ea typeface="ＭＳ Ｐゴシック" charset="0"/>
                <a:cs typeface="ＭＳ Ｐゴシック" charset="0"/>
                <a:sym typeface="Arial" charset="0"/>
              </a:rPr>
              <a:t>Verband</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Thüringer</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Wohnungs</a:t>
            </a:r>
            <a:r>
              <a:rPr lang="en-US" sz="800" dirty="0">
                <a:solidFill>
                  <a:srgbClr val="2F4E61"/>
                </a:solidFill>
                <a:latin typeface="Arial" charset="0"/>
                <a:ea typeface="ＭＳ Ｐゴシック" charset="0"/>
                <a:cs typeface="ＭＳ Ｐゴシック" charset="0"/>
                <a:sym typeface="Arial" charset="0"/>
              </a:rPr>
              <a:t>- und </a:t>
            </a:r>
            <a:r>
              <a:rPr lang="en-US" sz="800" dirty="0" err="1">
                <a:solidFill>
                  <a:srgbClr val="2F4E61"/>
                </a:solidFill>
                <a:latin typeface="Arial" charset="0"/>
                <a:ea typeface="ＭＳ Ｐゴシック" charset="0"/>
                <a:cs typeface="ＭＳ Ｐゴシック" charset="0"/>
                <a:sym typeface="Arial" charset="0"/>
              </a:rPr>
              <a:t>Immobilienwirtschaft</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e.V</a:t>
            </a:r>
            <a:r>
              <a:rPr lang="en-US" sz="800" dirty="0">
                <a:solidFill>
                  <a:srgbClr val="2F4E61"/>
                </a:solidFill>
                <a:latin typeface="Arial" charset="0"/>
                <a:ea typeface="ＭＳ Ｐゴシック" charset="0"/>
                <a:cs typeface="ＭＳ Ｐゴシック" charset="0"/>
                <a:sym typeface="Arial" charset="0"/>
              </a:rPr>
              <a:t>.</a:t>
            </a:r>
          </a:p>
        </p:txBody>
      </p:sp>
      <p:sp>
        <p:nvSpPr>
          <p:cNvPr id="8" name="Rectangle 5"/>
          <p:cNvSpPr>
            <a:spLocks/>
          </p:cNvSpPr>
          <p:nvPr userDrawn="1"/>
        </p:nvSpPr>
        <p:spPr bwMode="auto">
          <a:xfrm>
            <a:off x="741288" y="4840733"/>
            <a:ext cx="16573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5600">
                <a:solidFill>
                  <a:srgbClr val="000000"/>
                </a:solidFill>
                <a:latin typeface="Gill Sans" charset="0"/>
                <a:ea typeface="Heiti SC Light" charset="-122"/>
                <a:sym typeface="Gill Sans" charset="0"/>
              </a:defRPr>
            </a:lvl1pPr>
            <a:lvl2pPr marL="742950" indent="-285750" eaLnBrk="0" hangingPunct="0">
              <a:defRPr sz="5600">
                <a:solidFill>
                  <a:srgbClr val="000000"/>
                </a:solidFill>
                <a:latin typeface="Gill Sans" charset="0"/>
                <a:ea typeface="Heiti SC Light" charset="-122"/>
                <a:sym typeface="Gill Sans" charset="0"/>
              </a:defRPr>
            </a:lvl2pPr>
            <a:lvl3pPr marL="1143000" indent="-228600" eaLnBrk="0" hangingPunct="0">
              <a:defRPr sz="5600">
                <a:solidFill>
                  <a:srgbClr val="000000"/>
                </a:solidFill>
                <a:latin typeface="Gill Sans" charset="0"/>
                <a:ea typeface="Heiti SC Light" charset="-122"/>
                <a:sym typeface="Gill Sans" charset="0"/>
              </a:defRPr>
            </a:lvl3pPr>
            <a:lvl4pPr marL="1600200" indent="-228600" eaLnBrk="0" hangingPunct="0">
              <a:defRPr sz="5600">
                <a:solidFill>
                  <a:srgbClr val="000000"/>
                </a:solidFill>
                <a:latin typeface="Gill Sans" charset="0"/>
                <a:ea typeface="Heiti SC Light" charset="-122"/>
                <a:sym typeface="Gill Sans" charset="0"/>
              </a:defRPr>
            </a:lvl4pPr>
            <a:lvl5pPr marL="2057400" indent="-228600" eaLnBrk="0" hangingPunct="0">
              <a:defRPr sz="5600">
                <a:solidFill>
                  <a:srgbClr val="000000"/>
                </a:solidFill>
                <a:latin typeface="Gill Sans" charset="0"/>
                <a:ea typeface="Heiti SC Light" charset="-122"/>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9pPr>
          </a:lstStyle>
          <a:p>
            <a:pPr algn="l"/>
            <a:r>
              <a:rPr lang="en-US" sz="800" b="1" dirty="0">
                <a:solidFill>
                  <a:srgbClr val="2F4E61"/>
                </a:solidFill>
                <a:latin typeface="Arial Bold" charset="0"/>
                <a:ea typeface="ＭＳ Ｐゴシック" charset="0"/>
                <a:cs typeface="ＭＳ Ｐゴシック" charset="0"/>
                <a:sym typeface="Arial Bold" charset="0"/>
              </a:rPr>
              <a:t>Die </a:t>
            </a:r>
            <a:r>
              <a:rPr lang="en-US" sz="800" b="1" dirty="0" err="1">
                <a:solidFill>
                  <a:srgbClr val="2F4E61"/>
                </a:solidFill>
                <a:latin typeface="Arial Bold" charset="0"/>
                <a:ea typeface="ＭＳ Ｐゴシック" charset="0"/>
                <a:cs typeface="ＭＳ Ｐゴシック" charset="0"/>
                <a:sym typeface="Arial Bold" charset="0"/>
              </a:rPr>
              <a:t>Wohnungswirtschaft</a:t>
            </a:r>
            <a:endParaRPr lang="en-US" sz="800" b="1" dirty="0">
              <a:solidFill>
                <a:srgbClr val="2F4E61"/>
              </a:solidFill>
              <a:latin typeface="Arial Bold" charset="0"/>
              <a:ea typeface="ＭＳ Ｐゴシック" charset="0"/>
              <a:cs typeface="ＭＳ Ｐゴシック" charset="0"/>
              <a:sym typeface="Arial Bold" charset="0"/>
            </a:endParaRPr>
          </a:p>
          <a:p>
            <a:pPr algn="l"/>
            <a:r>
              <a:rPr lang="en-US" altLang="de-DE" sz="800" b="1" dirty="0">
                <a:solidFill>
                  <a:srgbClr val="5BB435"/>
                </a:solidFill>
                <a:latin typeface="Arial Bold" charset="0"/>
                <a:ea typeface="MS PGothic" pitchFamily="34" charset="-128"/>
                <a:sym typeface="Arial Bold" charset="0"/>
              </a:rPr>
              <a:t>Thüringen</a:t>
            </a:r>
            <a:endParaRPr lang="en-US" sz="800" b="1" dirty="0">
              <a:solidFill>
                <a:srgbClr val="5BB435"/>
              </a:solidFill>
              <a:latin typeface="Arial Bold" charset="0"/>
              <a:ea typeface="ＭＳ Ｐゴシック" charset="0"/>
              <a:cs typeface="ＭＳ Ｐゴシック" charset="0"/>
              <a:sym typeface="Arial Bold" charset="0"/>
            </a:endParaRPr>
          </a:p>
        </p:txBody>
      </p:sp>
      <p:sp>
        <p:nvSpPr>
          <p:cNvPr id="9" name="Text Box 6"/>
          <p:cNvSpPr txBox="1">
            <a:spLocks noChangeArrowheads="1"/>
          </p:cNvSpPr>
          <p:nvPr userDrawn="1"/>
        </p:nvSpPr>
        <p:spPr bwMode="auto">
          <a:xfrm>
            <a:off x="8221736" y="4947095"/>
            <a:ext cx="147638" cy="142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34290" tIns="17145" rIns="34290" bIns="17145" numCol="1" anchor="t" anchorCtr="0" compatLnSpc="1">
            <a:prstTxWarp prst="textNoShape">
              <a:avLst/>
            </a:prstTxWarp>
          </a:bodyPr>
          <a:lstStyle>
            <a:defPPr>
              <a:defRPr lang="en-US"/>
            </a:defPPr>
            <a:lvl1pPr algn="ctr" rtl="0" fontAlgn="base">
              <a:spcBef>
                <a:spcPct val="0"/>
              </a:spcBef>
              <a:spcAft>
                <a:spcPct val="0"/>
              </a:spcAft>
              <a:defRPr sz="800" kern="1200">
                <a:solidFill>
                  <a:schemeClr val="bg1"/>
                </a:solidFill>
                <a:latin typeface="Arial" pitchFamily="34" charset="0"/>
                <a:ea typeface="MS PGothic" pitchFamily="34" charset="-128"/>
                <a:cs typeface="+mn-cs"/>
                <a:sym typeface="Arial" pitchFamily="34" charset="0"/>
              </a:defRPr>
            </a:lvl1pPr>
            <a:lvl2pPr marL="171450" indent="28575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2pPr>
            <a:lvl3pPr marL="342900" indent="57150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3pPr>
            <a:lvl4pPr marL="514350" indent="85725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4pPr>
            <a:lvl5pPr marL="685800" indent="114300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5pPr>
            <a:lvl6pPr marL="2286000" algn="l" defTabSz="914400" rtl="0" eaLnBrk="1" latinLnBrk="0" hangingPunct="1">
              <a:defRPr sz="2100" kern="1200">
                <a:solidFill>
                  <a:srgbClr val="000000"/>
                </a:solidFill>
                <a:latin typeface="Gill Sans" charset="0"/>
                <a:ea typeface="Heiti SC Light" charset="-122"/>
                <a:cs typeface="+mn-cs"/>
                <a:sym typeface="Gill Sans" charset="0"/>
              </a:defRPr>
            </a:lvl6pPr>
            <a:lvl7pPr marL="2743200" algn="l" defTabSz="914400" rtl="0" eaLnBrk="1" latinLnBrk="0" hangingPunct="1">
              <a:defRPr sz="2100" kern="1200">
                <a:solidFill>
                  <a:srgbClr val="000000"/>
                </a:solidFill>
                <a:latin typeface="Gill Sans" charset="0"/>
                <a:ea typeface="Heiti SC Light" charset="-122"/>
                <a:cs typeface="+mn-cs"/>
                <a:sym typeface="Gill Sans" charset="0"/>
              </a:defRPr>
            </a:lvl7pPr>
            <a:lvl8pPr marL="3200400" algn="l" defTabSz="914400" rtl="0" eaLnBrk="1" latinLnBrk="0" hangingPunct="1">
              <a:defRPr sz="2100" kern="1200">
                <a:solidFill>
                  <a:srgbClr val="000000"/>
                </a:solidFill>
                <a:latin typeface="Gill Sans" charset="0"/>
                <a:ea typeface="Heiti SC Light" charset="-122"/>
                <a:cs typeface="+mn-cs"/>
                <a:sym typeface="Gill Sans" charset="0"/>
              </a:defRPr>
            </a:lvl8pPr>
            <a:lvl9pPr marL="3657600" algn="l" defTabSz="914400" rtl="0" eaLnBrk="1" latinLnBrk="0" hangingPunct="1">
              <a:defRPr sz="2100" kern="1200">
                <a:solidFill>
                  <a:srgbClr val="000000"/>
                </a:solidFill>
                <a:latin typeface="Gill Sans" charset="0"/>
                <a:ea typeface="Heiti SC Light" charset="-122"/>
                <a:cs typeface="+mn-cs"/>
                <a:sym typeface="Gill Sans" charset="0"/>
              </a:defRPr>
            </a:lvl9pPr>
          </a:lstStyle>
          <a:p>
            <a:pPr>
              <a:defRPr/>
            </a:pPr>
            <a:fld id="{1037719F-35A8-4F6F-8BAA-659EF982AD01}" type="slidenum">
              <a:rPr lang="en-US" altLang="de-DE" smtClean="0">
                <a:solidFill>
                  <a:schemeClr val="bg1"/>
                </a:solidFill>
              </a:rPr>
              <a:pPr>
                <a:defRPr/>
              </a:pPr>
              <a:t>‹Nr.›</a:t>
            </a:fld>
            <a:endParaRPr lang="en-US" altLang="de-DE" dirty="0">
              <a:solidFill>
                <a:schemeClr val="bg1"/>
              </a:solidFill>
            </a:endParaRPr>
          </a:p>
        </p:txBody>
      </p:sp>
      <p:sp>
        <p:nvSpPr>
          <p:cNvPr id="5" name="Titel 3"/>
          <p:cNvSpPr>
            <a:spLocks noGrp="1"/>
          </p:cNvSpPr>
          <p:nvPr>
            <p:ph type="title" hasCustomPrompt="1"/>
          </p:nvPr>
        </p:nvSpPr>
        <p:spPr>
          <a:xfrm>
            <a:off x="611560" y="267494"/>
            <a:ext cx="7128792" cy="792088"/>
          </a:xfrm>
          <a:prstGeom prst="rect">
            <a:avLst/>
          </a:prstGeom>
        </p:spPr>
        <p:txBody>
          <a:bodyPr/>
          <a:lstStyle>
            <a:lvl1pPr algn="l">
              <a:defRPr lang="en-US" altLang="de-DE" sz="1900" b="1" kern="1200" baseline="0" dirty="0" smtClean="0">
                <a:solidFill>
                  <a:srgbClr val="2F4E61"/>
                </a:solidFill>
                <a:latin typeface="Arial Bold" charset="0"/>
                <a:ea typeface="MS PGothic" pitchFamily="34" charset="-128"/>
                <a:cs typeface="+mn-cs"/>
                <a:sym typeface="Arial Bold" charset="0"/>
              </a:defRPr>
            </a:lvl1pPr>
          </a:lstStyle>
          <a:p>
            <a:pPr eaLnBrk="1" hangingPunct="1">
              <a:defRPr/>
            </a:pPr>
            <a:r>
              <a:rPr lang="en-US" altLang="de-DE" sz="1900" b="1" dirty="0" err="1">
                <a:solidFill>
                  <a:srgbClr val="2F4E61"/>
                </a:solidFill>
                <a:latin typeface="Arial Bold" charset="0"/>
                <a:ea typeface="MS PGothic" pitchFamily="34" charset="-128"/>
                <a:sym typeface="Arial Bold" charset="0"/>
              </a:rPr>
              <a:t>Überschrift</a:t>
            </a:r>
            <a:r>
              <a:rPr lang="en-US" altLang="de-DE" sz="1900" b="1" dirty="0">
                <a:solidFill>
                  <a:srgbClr val="2F4E61"/>
                </a:solidFill>
                <a:latin typeface="Arial Bold" charset="0"/>
                <a:ea typeface="MS PGothic" pitchFamily="34" charset="-128"/>
                <a:sym typeface="Arial Bold" charset="0"/>
              </a:rPr>
              <a:t>, 1. </a:t>
            </a:r>
            <a:r>
              <a:rPr lang="en-US" altLang="de-DE" sz="1900" b="1" dirty="0" err="1">
                <a:solidFill>
                  <a:srgbClr val="2F4E61"/>
                </a:solidFill>
                <a:latin typeface="Arial Bold" charset="0"/>
                <a:ea typeface="MS PGothic" pitchFamily="34" charset="-128"/>
                <a:sym typeface="Arial Bold" charset="0"/>
              </a:rPr>
              <a:t>Ebene</a:t>
            </a:r>
            <a:r>
              <a:rPr lang="en-US" altLang="de-DE" sz="1900" b="1" dirty="0">
                <a:solidFill>
                  <a:srgbClr val="2F4E61"/>
                </a:solidFill>
                <a:latin typeface="Arial Bold" charset="0"/>
                <a:ea typeface="MS PGothic" pitchFamily="34" charset="-128"/>
                <a:sym typeface="Arial Bold" charset="0"/>
              </a:rPr>
              <a:t>, </a:t>
            </a:r>
            <a:r>
              <a:rPr lang="en-US" altLang="de-DE" sz="1900" b="1" dirty="0" err="1">
                <a:solidFill>
                  <a:srgbClr val="2F4E61"/>
                </a:solidFill>
                <a:latin typeface="Arial Bold" charset="0"/>
                <a:ea typeface="MS PGothic" pitchFamily="34" charset="-128"/>
                <a:sym typeface="Arial Bold" charset="0"/>
              </a:rPr>
              <a:t>ggf</a:t>
            </a:r>
            <a:r>
              <a:rPr lang="en-US" altLang="de-DE" sz="1900" b="1" dirty="0">
                <a:solidFill>
                  <a:srgbClr val="2F4E61"/>
                </a:solidFill>
                <a:latin typeface="Arial Bold" charset="0"/>
                <a:ea typeface="MS PGothic" pitchFamily="34" charset="-128"/>
                <a:sym typeface="Arial Bold" charset="0"/>
              </a:rPr>
              <a:t>. 2-zeilig</a:t>
            </a:r>
            <a:br>
              <a:rPr lang="en-US" altLang="de-DE" sz="1900" b="1" dirty="0">
                <a:solidFill>
                  <a:srgbClr val="2F4E61"/>
                </a:solidFill>
                <a:latin typeface="Arial Bold" charset="0"/>
                <a:ea typeface="MS PGothic" pitchFamily="34" charset="-128"/>
                <a:sym typeface="Arial Bold" charset="0"/>
              </a:rPr>
            </a:br>
            <a:r>
              <a:rPr lang="en-US" altLang="de-DE" sz="1900" b="1" dirty="0" err="1">
                <a:solidFill>
                  <a:srgbClr val="5BB435"/>
                </a:solidFill>
                <a:latin typeface="Arial Bold" charset="0"/>
                <a:ea typeface="MS PGothic" pitchFamily="34" charset="-128"/>
                <a:sym typeface="Arial Bold" charset="0"/>
              </a:rPr>
              <a:t>ggf</a:t>
            </a:r>
            <a:r>
              <a:rPr lang="en-US" altLang="de-DE" sz="1900" b="1" dirty="0">
                <a:solidFill>
                  <a:srgbClr val="5BB435"/>
                </a:solidFill>
                <a:latin typeface="Arial Bold" charset="0"/>
                <a:ea typeface="MS PGothic" pitchFamily="34" charset="-128"/>
                <a:sym typeface="Arial Bold" charset="0"/>
              </a:rPr>
              <a:t>. </a:t>
            </a:r>
            <a:r>
              <a:rPr lang="en-US" altLang="de-DE" sz="1900" b="1" dirty="0" err="1">
                <a:solidFill>
                  <a:srgbClr val="5BB435"/>
                </a:solidFill>
                <a:latin typeface="Arial Bold" charset="0"/>
                <a:ea typeface="MS PGothic" pitchFamily="34" charset="-128"/>
                <a:sym typeface="Arial Bold" charset="0"/>
              </a:rPr>
              <a:t>Überschrift</a:t>
            </a:r>
            <a:r>
              <a:rPr lang="en-US" altLang="de-DE" sz="1900" b="1" dirty="0">
                <a:solidFill>
                  <a:srgbClr val="5BB435"/>
                </a:solidFill>
                <a:latin typeface="Arial Bold" charset="0"/>
                <a:ea typeface="MS PGothic" pitchFamily="34" charset="-128"/>
                <a:sym typeface="Arial Bold" charset="0"/>
              </a:rPr>
              <a:t> 2. </a:t>
            </a:r>
            <a:r>
              <a:rPr lang="en-US" altLang="de-DE" sz="1900" b="1" dirty="0" err="1">
                <a:solidFill>
                  <a:srgbClr val="5BB435"/>
                </a:solidFill>
                <a:latin typeface="Arial Bold" charset="0"/>
                <a:ea typeface="MS PGothic" pitchFamily="34" charset="-128"/>
                <a:sym typeface="Arial Bold" charset="0"/>
              </a:rPr>
              <a:t>Ebene</a:t>
            </a:r>
            <a:endParaRPr lang="en-US" altLang="de-DE" sz="1900" b="1" dirty="0">
              <a:solidFill>
                <a:srgbClr val="5BB435"/>
              </a:solidFill>
              <a:latin typeface="Arial Bold" charset="0"/>
              <a:ea typeface="MS PGothic" pitchFamily="34" charset="-128"/>
              <a:sym typeface="Arial Bold" charset="0"/>
            </a:endParaRPr>
          </a:p>
        </p:txBody>
      </p:sp>
      <p:sp>
        <p:nvSpPr>
          <p:cNvPr id="6" name="Inhaltsplatzhalter 2"/>
          <p:cNvSpPr>
            <a:spLocks noGrp="1"/>
          </p:cNvSpPr>
          <p:nvPr>
            <p:ph idx="1" hasCustomPrompt="1"/>
          </p:nvPr>
        </p:nvSpPr>
        <p:spPr>
          <a:xfrm>
            <a:off x="611188" y="1131590"/>
            <a:ext cx="7848600" cy="3528392"/>
          </a:xfrm>
          <a:prstGeom prst="rect">
            <a:avLst/>
          </a:prstGeom>
        </p:spPr>
        <p:txBody>
          <a:bodyPr/>
          <a:lstStyle>
            <a:lvl1pPr marL="342900" indent="-342900">
              <a:spcBef>
                <a:spcPts val="600"/>
              </a:spcBef>
              <a:spcAft>
                <a:spcPts val="600"/>
              </a:spcAft>
              <a:buFont typeface="Symbol" charset="2"/>
              <a:buChar char="-"/>
              <a:defRPr sz="1800">
                <a:latin typeface="Arial" panose="020B0604020202020204" pitchFamily="34" charset="0"/>
                <a:cs typeface="Arial" panose="020B0604020202020204" pitchFamily="34" charset="0"/>
              </a:defRPr>
            </a:lvl1pPr>
            <a:lvl2pPr marL="742950" indent="-285750">
              <a:spcBef>
                <a:spcPts val="600"/>
              </a:spcBef>
              <a:spcAft>
                <a:spcPts val="600"/>
              </a:spcAft>
              <a:buFont typeface="Symbol" charset="2"/>
              <a:buChar char="-"/>
              <a:defRPr sz="1800">
                <a:latin typeface="Arial" panose="020B0604020202020204" pitchFamily="34" charset="0"/>
                <a:cs typeface="Arial" panose="020B0604020202020204" pitchFamily="34" charset="0"/>
              </a:defRPr>
            </a:lvl2pPr>
            <a:lvl3pPr marL="1143000" indent="-228600">
              <a:spcBef>
                <a:spcPts val="600"/>
              </a:spcBef>
              <a:spcAft>
                <a:spcPts val="600"/>
              </a:spcAft>
              <a:buFont typeface="Symbol" charset="2"/>
              <a:buChar char="-"/>
              <a:defRPr sz="1600">
                <a:latin typeface="Arial" panose="020B0604020202020204" pitchFamily="34" charset="0"/>
                <a:cs typeface="Arial" panose="020B0604020202020204" pitchFamily="34" charset="0"/>
              </a:defRPr>
            </a:lvl3pPr>
          </a:lstStyle>
          <a:p>
            <a:pPr lvl="0"/>
            <a:r>
              <a:rPr lang="de-DE" dirty="0"/>
              <a:t>Mastertextformat bearbeiten</a:t>
            </a:r>
          </a:p>
          <a:p>
            <a:pPr lvl="1"/>
            <a:r>
              <a:rPr lang="de-DE" dirty="0"/>
              <a:t>Zweite Ebene</a:t>
            </a:r>
          </a:p>
          <a:p>
            <a:pPr lvl="2"/>
            <a:r>
              <a:rPr lang="de-DE" dirty="0"/>
              <a:t>Dritte Ebene</a:t>
            </a:r>
          </a:p>
        </p:txBody>
      </p:sp>
      <p:sp>
        <p:nvSpPr>
          <p:cNvPr id="10" name="Fußzeilenplatzhalter 3"/>
          <p:cNvSpPr>
            <a:spLocks noGrp="1"/>
          </p:cNvSpPr>
          <p:nvPr>
            <p:ph type="ftr" sz="quarter" idx="3"/>
          </p:nvPr>
        </p:nvSpPr>
        <p:spPr>
          <a:xfrm>
            <a:off x="5132388" y="4843463"/>
            <a:ext cx="2752725" cy="271462"/>
          </a:xfrm>
          <a:prstGeom prst="rect">
            <a:avLst/>
          </a:prstGeom>
        </p:spPr>
        <p:txBody>
          <a:bodyPr vert="horz" lIns="91440" tIns="45720" rIns="91440" bIns="45720" rtlCol="0" anchor="ctr"/>
          <a:lstStyle>
            <a:lvl1pPr algn="l">
              <a:defRPr sz="800" dirty="0" smtClean="0">
                <a:solidFill>
                  <a:srgbClr val="2F4E61"/>
                </a:solidFill>
                <a:latin typeface="+mn-lt"/>
                <a:ea typeface="MS PGothic" pitchFamily="34" charset="-128"/>
              </a:defRPr>
            </a:lvl1pPr>
          </a:lstStyle>
          <a:p>
            <a:pPr>
              <a:defRPr/>
            </a:pPr>
            <a:r>
              <a:rPr lang="de-DE" dirty="0"/>
              <a:t>Thema</a:t>
            </a:r>
          </a:p>
        </p:txBody>
      </p:sp>
    </p:spTree>
    <p:extLst>
      <p:ext uri="{BB962C8B-B14F-4D97-AF65-F5344CB8AC3E}">
        <p14:creationId xmlns:p14="http://schemas.microsoft.com/office/powerpoint/2010/main" val="977028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 II">
    <p:spTree>
      <p:nvGrpSpPr>
        <p:cNvPr id="1" name=""/>
        <p:cNvGrpSpPr/>
        <p:nvPr/>
      </p:nvGrpSpPr>
      <p:grpSpPr>
        <a:xfrm>
          <a:off x="0" y="0"/>
          <a:ext cx="0" cy="0"/>
          <a:chOff x="0" y="0"/>
          <a:chExt cx="0" cy="0"/>
        </a:xfrm>
      </p:grpSpPr>
      <p:sp>
        <p:nvSpPr>
          <p:cNvPr id="9" name="Rectangle 4"/>
          <p:cNvSpPr>
            <a:spLocks/>
          </p:cNvSpPr>
          <p:nvPr userDrawn="1"/>
        </p:nvSpPr>
        <p:spPr bwMode="auto">
          <a:xfrm>
            <a:off x="2398638" y="4840733"/>
            <a:ext cx="2328862"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5600">
                <a:solidFill>
                  <a:srgbClr val="000000"/>
                </a:solidFill>
                <a:latin typeface="Gill Sans" charset="0"/>
                <a:ea typeface="Heiti SC Light" charset="-122"/>
                <a:sym typeface="Gill Sans" charset="0"/>
              </a:defRPr>
            </a:lvl1pPr>
            <a:lvl2pPr marL="742950" indent="-285750" eaLnBrk="0" hangingPunct="0">
              <a:defRPr sz="5600">
                <a:solidFill>
                  <a:srgbClr val="000000"/>
                </a:solidFill>
                <a:latin typeface="Gill Sans" charset="0"/>
                <a:ea typeface="Heiti SC Light" charset="-122"/>
                <a:sym typeface="Gill Sans" charset="0"/>
              </a:defRPr>
            </a:lvl2pPr>
            <a:lvl3pPr marL="1143000" indent="-228600" eaLnBrk="0" hangingPunct="0">
              <a:defRPr sz="5600">
                <a:solidFill>
                  <a:srgbClr val="000000"/>
                </a:solidFill>
                <a:latin typeface="Gill Sans" charset="0"/>
                <a:ea typeface="Heiti SC Light" charset="-122"/>
                <a:sym typeface="Gill Sans" charset="0"/>
              </a:defRPr>
            </a:lvl3pPr>
            <a:lvl4pPr marL="1600200" indent="-228600" eaLnBrk="0" hangingPunct="0">
              <a:defRPr sz="5600">
                <a:solidFill>
                  <a:srgbClr val="000000"/>
                </a:solidFill>
                <a:latin typeface="Gill Sans" charset="0"/>
                <a:ea typeface="Heiti SC Light" charset="-122"/>
                <a:sym typeface="Gill Sans" charset="0"/>
              </a:defRPr>
            </a:lvl4pPr>
            <a:lvl5pPr marL="2057400" indent="-228600" eaLnBrk="0" hangingPunct="0">
              <a:defRPr sz="5600">
                <a:solidFill>
                  <a:srgbClr val="000000"/>
                </a:solidFill>
                <a:latin typeface="Gill Sans" charset="0"/>
                <a:ea typeface="Heiti SC Light" charset="-122"/>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9pPr>
          </a:lstStyle>
          <a:p>
            <a:pPr algn="l"/>
            <a:r>
              <a:rPr lang="en-US" sz="800" dirty="0" err="1">
                <a:solidFill>
                  <a:srgbClr val="2F4E61"/>
                </a:solidFill>
                <a:latin typeface="Arial" charset="0"/>
                <a:ea typeface="ＭＳ Ｐゴシック" charset="0"/>
                <a:cs typeface="ＭＳ Ｐゴシック" charset="0"/>
                <a:sym typeface="Arial" charset="0"/>
              </a:rPr>
              <a:t>Verband</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Thüringer</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Wohnungs</a:t>
            </a:r>
            <a:r>
              <a:rPr lang="en-US" sz="800" dirty="0">
                <a:solidFill>
                  <a:srgbClr val="2F4E61"/>
                </a:solidFill>
                <a:latin typeface="Arial" charset="0"/>
                <a:ea typeface="ＭＳ Ｐゴシック" charset="0"/>
                <a:cs typeface="ＭＳ Ｐゴシック" charset="0"/>
                <a:sym typeface="Arial" charset="0"/>
              </a:rPr>
              <a:t>- und </a:t>
            </a:r>
            <a:r>
              <a:rPr lang="en-US" sz="800" dirty="0" err="1">
                <a:solidFill>
                  <a:srgbClr val="2F4E61"/>
                </a:solidFill>
                <a:latin typeface="Arial" charset="0"/>
                <a:ea typeface="ＭＳ Ｐゴシック" charset="0"/>
                <a:cs typeface="ＭＳ Ｐゴシック" charset="0"/>
                <a:sym typeface="Arial" charset="0"/>
              </a:rPr>
              <a:t>Immobilienwirtschaft</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e.V</a:t>
            </a:r>
            <a:r>
              <a:rPr lang="en-US" sz="800" dirty="0">
                <a:solidFill>
                  <a:srgbClr val="2F4E61"/>
                </a:solidFill>
                <a:latin typeface="Arial" charset="0"/>
                <a:ea typeface="ＭＳ Ｐゴシック" charset="0"/>
                <a:cs typeface="ＭＳ Ｐゴシック" charset="0"/>
                <a:sym typeface="Arial" charset="0"/>
              </a:rPr>
              <a:t>.</a:t>
            </a:r>
          </a:p>
        </p:txBody>
      </p:sp>
      <p:sp>
        <p:nvSpPr>
          <p:cNvPr id="10" name="Rectangle 5"/>
          <p:cNvSpPr>
            <a:spLocks/>
          </p:cNvSpPr>
          <p:nvPr userDrawn="1"/>
        </p:nvSpPr>
        <p:spPr bwMode="auto">
          <a:xfrm>
            <a:off x="741288" y="4840733"/>
            <a:ext cx="16573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5600">
                <a:solidFill>
                  <a:srgbClr val="000000"/>
                </a:solidFill>
                <a:latin typeface="Gill Sans" charset="0"/>
                <a:ea typeface="Heiti SC Light" charset="-122"/>
                <a:sym typeface="Gill Sans" charset="0"/>
              </a:defRPr>
            </a:lvl1pPr>
            <a:lvl2pPr marL="742950" indent="-285750" eaLnBrk="0" hangingPunct="0">
              <a:defRPr sz="5600">
                <a:solidFill>
                  <a:srgbClr val="000000"/>
                </a:solidFill>
                <a:latin typeface="Gill Sans" charset="0"/>
                <a:ea typeface="Heiti SC Light" charset="-122"/>
                <a:sym typeface="Gill Sans" charset="0"/>
              </a:defRPr>
            </a:lvl2pPr>
            <a:lvl3pPr marL="1143000" indent="-228600" eaLnBrk="0" hangingPunct="0">
              <a:defRPr sz="5600">
                <a:solidFill>
                  <a:srgbClr val="000000"/>
                </a:solidFill>
                <a:latin typeface="Gill Sans" charset="0"/>
                <a:ea typeface="Heiti SC Light" charset="-122"/>
                <a:sym typeface="Gill Sans" charset="0"/>
              </a:defRPr>
            </a:lvl3pPr>
            <a:lvl4pPr marL="1600200" indent="-228600" eaLnBrk="0" hangingPunct="0">
              <a:defRPr sz="5600">
                <a:solidFill>
                  <a:srgbClr val="000000"/>
                </a:solidFill>
                <a:latin typeface="Gill Sans" charset="0"/>
                <a:ea typeface="Heiti SC Light" charset="-122"/>
                <a:sym typeface="Gill Sans" charset="0"/>
              </a:defRPr>
            </a:lvl4pPr>
            <a:lvl5pPr marL="2057400" indent="-228600" eaLnBrk="0" hangingPunct="0">
              <a:defRPr sz="5600">
                <a:solidFill>
                  <a:srgbClr val="000000"/>
                </a:solidFill>
                <a:latin typeface="Gill Sans" charset="0"/>
                <a:ea typeface="Heiti SC Light" charset="-122"/>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9pPr>
          </a:lstStyle>
          <a:p>
            <a:pPr algn="l"/>
            <a:r>
              <a:rPr lang="en-US" sz="800" b="1" dirty="0">
                <a:solidFill>
                  <a:srgbClr val="2F4E61"/>
                </a:solidFill>
                <a:latin typeface="Arial Bold" charset="0"/>
                <a:ea typeface="ＭＳ Ｐゴシック" charset="0"/>
                <a:cs typeface="ＭＳ Ｐゴシック" charset="0"/>
                <a:sym typeface="Arial Bold" charset="0"/>
              </a:rPr>
              <a:t>Die </a:t>
            </a:r>
            <a:r>
              <a:rPr lang="en-US" sz="800" b="1" dirty="0" err="1">
                <a:solidFill>
                  <a:srgbClr val="2F4E61"/>
                </a:solidFill>
                <a:latin typeface="Arial Bold" charset="0"/>
                <a:ea typeface="ＭＳ Ｐゴシック" charset="0"/>
                <a:cs typeface="ＭＳ Ｐゴシック" charset="0"/>
                <a:sym typeface="Arial Bold" charset="0"/>
              </a:rPr>
              <a:t>Wohnungswirtschaft</a:t>
            </a:r>
            <a:endParaRPr lang="en-US" sz="800" b="1" dirty="0">
              <a:solidFill>
                <a:srgbClr val="2F4E61"/>
              </a:solidFill>
              <a:latin typeface="Arial Bold" charset="0"/>
              <a:ea typeface="ＭＳ Ｐゴシック" charset="0"/>
              <a:cs typeface="ＭＳ Ｐゴシック" charset="0"/>
              <a:sym typeface="Arial Bold" charset="0"/>
            </a:endParaRPr>
          </a:p>
          <a:p>
            <a:pPr algn="l"/>
            <a:r>
              <a:rPr lang="en-US" altLang="de-DE" sz="800" b="1" dirty="0">
                <a:solidFill>
                  <a:srgbClr val="5BB435"/>
                </a:solidFill>
                <a:latin typeface="Arial Bold" charset="0"/>
                <a:ea typeface="MS PGothic" pitchFamily="34" charset="-128"/>
                <a:sym typeface="Arial Bold" charset="0"/>
              </a:rPr>
              <a:t>Thüringen</a:t>
            </a:r>
            <a:endParaRPr lang="en-US" sz="800" b="1" dirty="0">
              <a:solidFill>
                <a:srgbClr val="5BB435"/>
              </a:solidFill>
              <a:latin typeface="Arial Bold" charset="0"/>
              <a:ea typeface="ＭＳ Ｐゴシック" charset="0"/>
              <a:cs typeface="ＭＳ Ｐゴシック" charset="0"/>
              <a:sym typeface="Arial Bold" charset="0"/>
            </a:endParaRPr>
          </a:p>
        </p:txBody>
      </p:sp>
      <p:sp>
        <p:nvSpPr>
          <p:cNvPr id="11" name="Text Box 6"/>
          <p:cNvSpPr txBox="1">
            <a:spLocks noChangeArrowheads="1"/>
          </p:cNvSpPr>
          <p:nvPr userDrawn="1"/>
        </p:nvSpPr>
        <p:spPr bwMode="auto">
          <a:xfrm>
            <a:off x="8221736" y="4947095"/>
            <a:ext cx="147638" cy="142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34290" tIns="17145" rIns="34290" bIns="17145" numCol="1" anchor="t" anchorCtr="0" compatLnSpc="1">
            <a:prstTxWarp prst="textNoShape">
              <a:avLst/>
            </a:prstTxWarp>
          </a:bodyPr>
          <a:lstStyle>
            <a:defPPr>
              <a:defRPr lang="en-US"/>
            </a:defPPr>
            <a:lvl1pPr algn="ctr" rtl="0" fontAlgn="base">
              <a:spcBef>
                <a:spcPct val="0"/>
              </a:spcBef>
              <a:spcAft>
                <a:spcPct val="0"/>
              </a:spcAft>
              <a:defRPr sz="800" kern="1200">
                <a:solidFill>
                  <a:schemeClr val="bg1"/>
                </a:solidFill>
                <a:latin typeface="Arial" pitchFamily="34" charset="0"/>
                <a:ea typeface="MS PGothic" pitchFamily="34" charset="-128"/>
                <a:cs typeface="+mn-cs"/>
                <a:sym typeface="Arial" pitchFamily="34" charset="0"/>
              </a:defRPr>
            </a:lvl1pPr>
            <a:lvl2pPr marL="171450" indent="28575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2pPr>
            <a:lvl3pPr marL="342900" indent="57150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3pPr>
            <a:lvl4pPr marL="514350" indent="85725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4pPr>
            <a:lvl5pPr marL="685800" indent="114300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5pPr>
            <a:lvl6pPr marL="2286000" algn="l" defTabSz="914400" rtl="0" eaLnBrk="1" latinLnBrk="0" hangingPunct="1">
              <a:defRPr sz="2100" kern="1200">
                <a:solidFill>
                  <a:srgbClr val="000000"/>
                </a:solidFill>
                <a:latin typeface="Gill Sans" charset="0"/>
                <a:ea typeface="Heiti SC Light" charset="-122"/>
                <a:cs typeface="+mn-cs"/>
                <a:sym typeface="Gill Sans" charset="0"/>
              </a:defRPr>
            </a:lvl6pPr>
            <a:lvl7pPr marL="2743200" algn="l" defTabSz="914400" rtl="0" eaLnBrk="1" latinLnBrk="0" hangingPunct="1">
              <a:defRPr sz="2100" kern="1200">
                <a:solidFill>
                  <a:srgbClr val="000000"/>
                </a:solidFill>
                <a:latin typeface="Gill Sans" charset="0"/>
                <a:ea typeface="Heiti SC Light" charset="-122"/>
                <a:cs typeface="+mn-cs"/>
                <a:sym typeface="Gill Sans" charset="0"/>
              </a:defRPr>
            </a:lvl7pPr>
            <a:lvl8pPr marL="3200400" algn="l" defTabSz="914400" rtl="0" eaLnBrk="1" latinLnBrk="0" hangingPunct="1">
              <a:defRPr sz="2100" kern="1200">
                <a:solidFill>
                  <a:srgbClr val="000000"/>
                </a:solidFill>
                <a:latin typeface="Gill Sans" charset="0"/>
                <a:ea typeface="Heiti SC Light" charset="-122"/>
                <a:cs typeface="+mn-cs"/>
                <a:sym typeface="Gill Sans" charset="0"/>
              </a:defRPr>
            </a:lvl8pPr>
            <a:lvl9pPr marL="3657600" algn="l" defTabSz="914400" rtl="0" eaLnBrk="1" latinLnBrk="0" hangingPunct="1">
              <a:defRPr sz="2100" kern="1200">
                <a:solidFill>
                  <a:srgbClr val="000000"/>
                </a:solidFill>
                <a:latin typeface="Gill Sans" charset="0"/>
                <a:ea typeface="Heiti SC Light" charset="-122"/>
                <a:cs typeface="+mn-cs"/>
                <a:sym typeface="Gill Sans" charset="0"/>
              </a:defRPr>
            </a:lvl9pPr>
          </a:lstStyle>
          <a:p>
            <a:pPr>
              <a:defRPr/>
            </a:pPr>
            <a:fld id="{1037719F-35A8-4F6F-8BAA-659EF982AD01}" type="slidenum">
              <a:rPr lang="en-US" altLang="de-DE" smtClean="0">
                <a:solidFill>
                  <a:schemeClr val="bg1"/>
                </a:solidFill>
              </a:rPr>
              <a:pPr>
                <a:defRPr/>
              </a:pPr>
              <a:t>‹Nr.›</a:t>
            </a:fld>
            <a:endParaRPr lang="en-US" altLang="de-DE" dirty="0">
              <a:solidFill>
                <a:schemeClr val="bg1"/>
              </a:solidFill>
            </a:endParaRPr>
          </a:p>
        </p:txBody>
      </p:sp>
      <p:sp>
        <p:nvSpPr>
          <p:cNvPr id="5" name="Titel 3"/>
          <p:cNvSpPr>
            <a:spLocks noGrp="1"/>
          </p:cNvSpPr>
          <p:nvPr>
            <p:ph type="title" hasCustomPrompt="1"/>
          </p:nvPr>
        </p:nvSpPr>
        <p:spPr>
          <a:xfrm>
            <a:off x="611560" y="267494"/>
            <a:ext cx="7128792" cy="792088"/>
          </a:xfrm>
          <a:prstGeom prst="rect">
            <a:avLst/>
          </a:prstGeom>
        </p:spPr>
        <p:txBody>
          <a:bodyPr/>
          <a:lstStyle>
            <a:lvl1pPr algn="l">
              <a:defRPr lang="en-US" altLang="de-DE" sz="1900" b="1" kern="1200" baseline="0" dirty="0" smtClean="0">
                <a:solidFill>
                  <a:srgbClr val="2F4E61"/>
                </a:solidFill>
                <a:latin typeface="Arial Bold" charset="0"/>
                <a:ea typeface="MS PGothic" pitchFamily="34" charset="-128"/>
                <a:cs typeface="+mn-cs"/>
                <a:sym typeface="Arial Bold" charset="0"/>
              </a:defRPr>
            </a:lvl1pPr>
          </a:lstStyle>
          <a:p>
            <a:pPr eaLnBrk="1" hangingPunct="1">
              <a:defRPr/>
            </a:pPr>
            <a:r>
              <a:rPr lang="en-US" altLang="de-DE" sz="1900" b="1" dirty="0" err="1">
                <a:solidFill>
                  <a:srgbClr val="2F4E61"/>
                </a:solidFill>
                <a:latin typeface="Arial Bold" charset="0"/>
                <a:ea typeface="MS PGothic" pitchFamily="34" charset="-128"/>
                <a:sym typeface="Arial Bold" charset="0"/>
              </a:rPr>
              <a:t>Überschrift</a:t>
            </a:r>
            <a:r>
              <a:rPr lang="en-US" altLang="de-DE" sz="1900" b="1" dirty="0">
                <a:solidFill>
                  <a:srgbClr val="2F4E61"/>
                </a:solidFill>
                <a:latin typeface="Arial Bold" charset="0"/>
                <a:ea typeface="MS PGothic" pitchFamily="34" charset="-128"/>
                <a:sym typeface="Arial Bold" charset="0"/>
              </a:rPr>
              <a:t>, 1. </a:t>
            </a:r>
            <a:r>
              <a:rPr lang="en-US" altLang="de-DE" sz="1900" b="1" dirty="0" err="1">
                <a:solidFill>
                  <a:srgbClr val="2F4E61"/>
                </a:solidFill>
                <a:latin typeface="Arial Bold" charset="0"/>
                <a:ea typeface="MS PGothic" pitchFamily="34" charset="-128"/>
                <a:sym typeface="Arial Bold" charset="0"/>
              </a:rPr>
              <a:t>Ebene</a:t>
            </a:r>
            <a:r>
              <a:rPr lang="en-US" altLang="de-DE" sz="1900" b="1" dirty="0">
                <a:solidFill>
                  <a:srgbClr val="2F4E61"/>
                </a:solidFill>
                <a:latin typeface="Arial Bold" charset="0"/>
                <a:ea typeface="MS PGothic" pitchFamily="34" charset="-128"/>
                <a:sym typeface="Arial Bold" charset="0"/>
              </a:rPr>
              <a:t>, </a:t>
            </a:r>
            <a:r>
              <a:rPr lang="en-US" altLang="de-DE" sz="1900" b="1" dirty="0" err="1">
                <a:solidFill>
                  <a:srgbClr val="2F4E61"/>
                </a:solidFill>
                <a:latin typeface="Arial Bold" charset="0"/>
                <a:ea typeface="MS PGothic" pitchFamily="34" charset="-128"/>
                <a:sym typeface="Arial Bold" charset="0"/>
              </a:rPr>
              <a:t>ggf</a:t>
            </a:r>
            <a:r>
              <a:rPr lang="en-US" altLang="de-DE" sz="1900" b="1" dirty="0">
                <a:solidFill>
                  <a:srgbClr val="2F4E61"/>
                </a:solidFill>
                <a:latin typeface="Arial Bold" charset="0"/>
                <a:ea typeface="MS PGothic" pitchFamily="34" charset="-128"/>
                <a:sym typeface="Arial Bold" charset="0"/>
              </a:rPr>
              <a:t>. 2-zeilig</a:t>
            </a:r>
            <a:br>
              <a:rPr lang="en-US" altLang="de-DE" sz="1900" b="1" dirty="0">
                <a:solidFill>
                  <a:srgbClr val="2F4E61"/>
                </a:solidFill>
                <a:latin typeface="Arial Bold" charset="0"/>
                <a:ea typeface="MS PGothic" pitchFamily="34" charset="-128"/>
                <a:sym typeface="Arial Bold" charset="0"/>
              </a:rPr>
            </a:br>
            <a:r>
              <a:rPr lang="en-US" altLang="de-DE" sz="1900" b="1" dirty="0" err="1">
                <a:solidFill>
                  <a:srgbClr val="5BB435"/>
                </a:solidFill>
                <a:latin typeface="Arial Bold" charset="0"/>
                <a:ea typeface="MS PGothic" pitchFamily="34" charset="-128"/>
                <a:sym typeface="Arial Bold" charset="0"/>
              </a:rPr>
              <a:t>ggf</a:t>
            </a:r>
            <a:r>
              <a:rPr lang="en-US" altLang="de-DE" sz="1900" b="1" dirty="0">
                <a:solidFill>
                  <a:srgbClr val="5BB435"/>
                </a:solidFill>
                <a:latin typeface="Arial Bold" charset="0"/>
                <a:ea typeface="MS PGothic" pitchFamily="34" charset="-128"/>
                <a:sym typeface="Arial Bold" charset="0"/>
              </a:rPr>
              <a:t>. </a:t>
            </a:r>
            <a:r>
              <a:rPr lang="en-US" altLang="de-DE" sz="1900" b="1" dirty="0" err="1">
                <a:solidFill>
                  <a:srgbClr val="5BB435"/>
                </a:solidFill>
                <a:latin typeface="Arial Bold" charset="0"/>
                <a:ea typeface="MS PGothic" pitchFamily="34" charset="-128"/>
                <a:sym typeface="Arial Bold" charset="0"/>
              </a:rPr>
              <a:t>Überschrift</a:t>
            </a:r>
            <a:r>
              <a:rPr lang="en-US" altLang="de-DE" sz="1900" b="1" dirty="0">
                <a:solidFill>
                  <a:srgbClr val="5BB435"/>
                </a:solidFill>
                <a:latin typeface="Arial Bold" charset="0"/>
                <a:ea typeface="MS PGothic" pitchFamily="34" charset="-128"/>
                <a:sym typeface="Arial Bold" charset="0"/>
              </a:rPr>
              <a:t> 2. </a:t>
            </a:r>
            <a:r>
              <a:rPr lang="en-US" altLang="de-DE" sz="1900" b="1" dirty="0" err="1">
                <a:solidFill>
                  <a:srgbClr val="5BB435"/>
                </a:solidFill>
                <a:latin typeface="Arial Bold" charset="0"/>
                <a:ea typeface="MS PGothic" pitchFamily="34" charset="-128"/>
                <a:sym typeface="Arial Bold" charset="0"/>
              </a:rPr>
              <a:t>Ebene</a:t>
            </a:r>
            <a:endParaRPr lang="en-US" altLang="de-DE" sz="1900" b="1" dirty="0">
              <a:solidFill>
                <a:srgbClr val="5BB435"/>
              </a:solidFill>
              <a:latin typeface="Arial Bold" charset="0"/>
              <a:ea typeface="MS PGothic" pitchFamily="34" charset="-128"/>
              <a:sym typeface="Arial Bold" charset="0"/>
            </a:endParaRPr>
          </a:p>
        </p:txBody>
      </p:sp>
      <p:sp>
        <p:nvSpPr>
          <p:cNvPr id="6" name="Inhaltsplatzhalter 2"/>
          <p:cNvSpPr>
            <a:spLocks noGrp="1"/>
          </p:cNvSpPr>
          <p:nvPr>
            <p:ph sz="half" idx="1"/>
          </p:nvPr>
        </p:nvSpPr>
        <p:spPr>
          <a:xfrm>
            <a:off x="611188" y="1131590"/>
            <a:ext cx="3888804" cy="3466084"/>
          </a:xfrm>
          <a:prstGeom prst="rect">
            <a:avLst/>
          </a:prstGeom>
        </p:spPr>
        <p:txBody>
          <a:bodyPr/>
          <a:lstStyle>
            <a:lvl1pPr marL="342900" indent="-342900" algn="l" defTabSz="914400" rtl="0" eaLnBrk="0" fontAlgn="base" latinLnBrk="0" hangingPunct="0">
              <a:spcBef>
                <a:spcPts val="600"/>
              </a:spcBef>
              <a:spcAft>
                <a:spcPts val="600"/>
              </a:spcAft>
              <a:buFont typeface="Symbol" charset="2"/>
              <a:buChar char="-"/>
              <a:defRPr lang="de-DE" sz="1800" kern="1200" dirty="0" smtClean="0">
                <a:solidFill>
                  <a:srgbClr val="2F4E61"/>
                </a:solidFill>
                <a:latin typeface="Arial" panose="020B0604020202020204" pitchFamily="34" charset="0"/>
                <a:ea typeface="+mn-ea"/>
                <a:cs typeface="Arial" panose="020B0604020202020204" pitchFamily="34" charset="0"/>
                <a:sym typeface="Arial" pitchFamily="34" charset="0"/>
              </a:defRPr>
            </a:lvl1pPr>
            <a:lvl2pPr marL="742950" indent="-285750" algn="l" defTabSz="914400" rtl="0" eaLnBrk="0" fontAlgn="base" latinLnBrk="0" hangingPunct="0">
              <a:spcBef>
                <a:spcPts val="600"/>
              </a:spcBef>
              <a:spcAft>
                <a:spcPts val="600"/>
              </a:spcAft>
              <a:buFont typeface="Symbol" charset="2"/>
              <a:buChar char="-"/>
              <a:defRPr lang="de-DE" sz="1800" kern="1200" dirty="0" smtClean="0">
                <a:solidFill>
                  <a:srgbClr val="2F4E61"/>
                </a:solidFill>
                <a:latin typeface="Arial" panose="020B0604020202020204" pitchFamily="34" charset="0"/>
                <a:ea typeface="+mn-ea"/>
                <a:cs typeface="Arial" panose="020B0604020202020204" pitchFamily="34" charset="0"/>
                <a:sym typeface="Arial" pitchFamily="34" charset="0"/>
              </a:defRPr>
            </a:lvl2pPr>
            <a:lvl3pPr marL="1143000" indent="-228600" algn="l" defTabSz="914400" rtl="0" eaLnBrk="0" fontAlgn="base" latinLnBrk="0" hangingPunct="0">
              <a:spcBef>
                <a:spcPts val="600"/>
              </a:spcBef>
              <a:spcAft>
                <a:spcPts val="600"/>
              </a:spcAft>
              <a:buFont typeface="Symbol" charset="2"/>
              <a:buChar char="-"/>
              <a:defRPr lang="de-DE" sz="1600" kern="1200" dirty="0" smtClean="0">
                <a:solidFill>
                  <a:srgbClr val="2F4E61"/>
                </a:solidFill>
                <a:latin typeface="Arial" panose="020B0604020202020204" pitchFamily="34" charset="0"/>
                <a:ea typeface="+mn-ea"/>
                <a:cs typeface="Arial" panose="020B0604020202020204" pitchFamily="34" charset="0"/>
                <a:sym typeface="Arial" pitchFamily="34" charset="0"/>
              </a:defRPr>
            </a:lvl3pPr>
            <a:lvl4pPr>
              <a:defRPr sz="1400"/>
            </a:lvl4pPr>
            <a:lvl5pPr>
              <a:defRPr sz="1800"/>
            </a:lvl5pPr>
            <a:lvl6pPr>
              <a:defRPr sz="1800"/>
            </a:lvl6pPr>
            <a:lvl7pPr>
              <a:defRPr sz="1800"/>
            </a:lvl7pPr>
            <a:lvl8pPr>
              <a:defRPr sz="1800"/>
            </a:lvl8pPr>
            <a:lvl9pPr>
              <a:defRPr sz="1800"/>
            </a:lvl9pPr>
          </a:lstStyle>
          <a:p>
            <a:pPr lvl="0"/>
            <a:r>
              <a:rPr lang="de-DE" dirty="0"/>
              <a:t>Textmasterformat bearbeiten</a:t>
            </a:r>
          </a:p>
          <a:p>
            <a:pPr lvl="1"/>
            <a:r>
              <a:rPr lang="de-DE" dirty="0"/>
              <a:t>Zweite Ebene</a:t>
            </a:r>
          </a:p>
          <a:p>
            <a:pPr lvl="2"/>
            <a:r>
              <a:rPr lang="de-DE" dirty="0"/>
              <a:t>Dritte Ebene</a:t>
            </a:r>
          </a:p>
        </p:txBody>
      </p:sp>
      <p:sp>
        <p:nvSpPr>
          <p:cNvPr id="7" name="Inhaltsplatzhalter 3"/>
          <p:cNvSpPr>
            <a:spLocks noGrp="1"/>
          </p:cNvSpPr>
          <p:nvPr>
            <p:ph sz="half" idx="2"/>
          </p:nvPr>
        </p:nvSpPr>
        <p:spPr>
          <a:xfrm>
            <a:off x="4572000" y="1131590"/>
            <a:ext cx="3887788" cy="3466084"/>
          </a:xfrm>
          <a:prstGeom prst="rect">
            <a:avLst/>
          </a:prstGeom>
        </p:spPr>
        <p:txBody>
          <a:bodyPr/>
          <a:lstStyle>
            <a:lvl1pPr marL="342900" indent="-342900" algn="l" rtl="0" eaLnBrk="0" fontAlgn="base" hangingPunct="0">
              <a:spcBef>
                <a:spcPts val="600"/>
              </a:spcBef>
              <a:spcAft>
                <a:spcPts val="600"/>
              </a:spcAft>
              <a:buFont typeface="Symbol" charset="2"/>
              <a:buChar char="-"/>
              <a:defRPr lang="de-DE" sz="1800" dirty="0" smtClean="0">
                <a:solidFill>
                  <a:srgbClr val="2F4E61"/>
                </a:solidFill>
                <a:latin typeface="Arial" panose="020B0604020202020204" pitchFamily="34" charset="0"/>
                <a:ea typeface="+mn-ea"/>
                <a:cs typeface="Arial" panose="020B0604020202020204" pitchFamily="34" charset="0"/>
                <a:sym typeface="Arial" pitchFamily="34" charset="0"/>
              </a:defRPr>
            </a:lvl1pPr>
            <a:lvl2pPr marL="514350" indent="-342900" algn="l" rtl="0" eaLnBrk="0" fontAlgn="base" hangingPunct="0">
              <a:spcBef>
                <a:spcPts val="600"/>
              </a:spcBef>
              <a:spcAft>
                <a:spcPts val="600"/>
              </a:spcAft>
              <a:buFont typeface="Symbol" charset="2"/>
              <a:buChar char="-"/>
              <a:defRPr lang="de-DE" sz="1800" dirty="0" smtClean="0">
                <a:solidFill>
                  <a:srgbClr val="2F4E61"/>
                </a:solidFill>
                <a:latin typeface="Arial" panose="020B0604020202020204" pitchFamily="34" charset="0"/>
                <a:ea typeface="+mn-ea"/>
                <a:cs typeface="Arial" panose="020B0604020202020204" pitchFamily="34" charset="0"/>
                <a:sym typeface="Arial" pitchFamily="34" charset="0"/>
              </a:defRPr>
            </a:lvl2pPr>
            <a:lvl3pPr marL="628650" indent="-285750" algn="l" rtl="0" eaLnBrk="0" fontAlgn="base" hangingPunct="0">
              <a:spcBef>
                <a:spcPts val="600"/>
              </a:spcBef>
              <a:spcAft>
                <a:spcPts val="600"/>
              </a:spcAft>
              <a:buFont typeface="Symbol" charset="2"/>
              <a:buChar char="-"/>
              <a:defRPr lang="de-DE" sz="1600" dirty="0" smtClean="0">
                <a:solidFill>
                  <a:srgbClr val="2F4E61"/>
                </a:solidFill>
                <a:latin typeface="Arial" panose="020B0604020202020204" pitchFamily="34" charset="0"/>
                <a:ea typeface="+mn-ea"/>
                <a:cs typeface="Arial" panose="020B0604020202020204" pitchFamily="34" charset="0"/>
                <a:sym typeface="Arial" pitchFamily="34" charset="0"/>
              </a:defRPr>
            </a:lvl3pPr>
            <a:lvl4pPr marL="800100" indent="-285750" algn="l" rtl="0" eaLnBrk="0" fontAlgn="base" hangingPunct="0">
              <a:spcBef>
                <a:spcPts val="1313"/>
              </a:spcBef>
              <a:spcAft>
                <a:spcPct val="0"/>
              </a:spcAft>
              <a:buFont typeface="Wingdings" panose="05000000000000000000" pitchFamily="2" charset="2"/>
              <a:buChar char="§"/>
              <a:defRPr lang="de-DE" sz="1400" dirty="0" smtClean="0">
                <a:solidFill>
                  <a:srgbClr val="2F4E61"/>
                </a:solidFill>
                <a:latin typeface="+mj-lt"/>
                <a:ea typeface="+mn-ea"/>
                <a:cs typeface="+mn-cs"/>
                <a:sym typeface="Arial" pitchFamily="34" charset="0"/>
              </a:defRPr>
            </a:lvl4pPr>
            <a:lvl5pPr>
              <a:defRPr sz="1800"/>
            </a:lvl5pPr>
            <a:lvl6pPr>
              <a:defRPr sz="1800"/>
            </a:lvl6pPr>
            <a:lvl7pPr>
              <a:defRPr sz="1800"/>
            </a:lvl7pPr>
            <a:lvl8pPr>
              <a:defRPr sz="1800"/>
            </a:lvl8pPr>
            <a:lvl9pPr>
              <a:defRPr sz="1800"/>
            </a:lvl9pPr>
          </a:lstStyle>
          <a:p>
            <a:pPr lvl="0"/>
            <a:r>
              <a:rPr lang="de-DE" dirty="0"/>
              <a:t>Textmasterformat bearbeiten</a:t>
            </a:r>
          </a:p>
          <a:p>
            <a:pPr lvl="1"/>
            <a:r>
              <a:rPr lang="de-DE" dirty="0"/>
              <a:t>Zweite Ebene</a:t>
            </a:r>
          </a:p>
          <a:p>
            <a:pPr lvl="2"/>
            <a:r>
              <a:rPr lang="de-DE" dirty="0"/>
              <a:t>Dritte Ebene</a:t>
            </a:r>
          </a:p>
        </p:txBody>
      </p:sp>
      <p:sp>
        <p:nvSpPr>
          <p:cNvPr id="8" name="Fußzeilenplatzhalter 3"/>
          <p:cNvSpPr>
            <a:spLocks noGrp="1"/>
          </p:cNvSpPr>
          <p:nvPr>
            <p:ph type="ftr" sz="quarter" idx="3"/>
          </p:nvPr>
        </p:nvSpPr>
        <p:spPr>
          <a:xfrm>
            <a:off x="5132388" y="4843463"/>
            <a:ext cx="2752725" cy="271462"/>
          </a:xfrm>
          <a:prstGeom prst="rect">
            <a:avLst/>
          </a:prstGeom>
        </p:spPr>
        <p:txBody>
          <a:bodyPr vert="horz" lIns="91440" tIns="45720" rIns="91440" bIns="45720" rtlCol="0" anchor="ctr"/>
          <a:lstStyle>
            <a:lvl1pPr algn="l">
              <a:defRPr sz="800" dirty="0" smtClean="0">
                <a:solidFill>
                  <a:srgbClr val="2F4E61"/>
                </a:solidFill>
                <a:latin typeface="+mn-lt"/>
                <a:ea typeface="MS PGothic" pitchFamily="34" charset="-128"/>
              </a:defRPr>
            </a:lvl1pPr>
          </a:lstStyle>
          <a:p>
            <a:pPr>
              <a:defRPr/>
            </a:pPr>
            <a:r>
              <a:rPr lang="de-DE" dirty="0"/>
              <a:t>Thema</a:t>
            </a:r>
          </a:p>
        </p:txBody>
      </p:sp>
    </p:spTree>
    <p:extLst>
      <p:ext uri="{BB962C8B-B14F-4D97-AF65-F5344CB8AC3E}">
        <p14:creationId xmlns:p14="http://schemas.microsoft.com/office/powerpoint/2010/main" val="283226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ischenfolie">
    <p:spTree>
      <p:nvGrpSpPr>
        <p:cNvPr id="1" name=""/>
        <p:cNvGrpSpPr/>
        <p:nvPr/>
      </p:nvGrpSpPr>
      <p:grpSpPr>
        <a:xfrm>
          <a:off x="0" y="0"/>
          <a:ext cx="0" cy="0"/>
          <a:chOff x="0" y="0"/>
          <a:chExt cx="0" cy="0"/>
        </a:xfrm>
      </p:grpSpPr>
      <p:sp>
        <p:nvSpPr>
          <p:cNvPr id="8" name="Freeform 6"/>
          <p:cNvSpPr>
            <a:spLocks/>
          </p:cNvSpPr>
          <p:nvPr userDrawn="1"/>
        </p:nvSpPr>
        <p:spPr bwMode="auto">
          <a:xfrm>
            <a:off x="611188" y="940097"/>
            <a:ext cx="7848600" cy="3431853"/>
          </a:xfrm>
          <a:custGeom>
            <a:avLst/>
            <a:gdLst>
              <a:gd name="T0" fmla="*/ 0 w 6074"/>
              <a:gd name="T1" fmla="*/ 2430 h 2430"/>
              <a:gd name="T2" fmla="*/ 0 w 6074"/>
              <a:gd name="T3" fmla="*/ 2430 h 2430"/>
              <a:gd name="T4" fmla="*/ 6074 w 6074"/>
              <a:gd name="T5" fmla="*/ 2430 h 2430"/>
              <a:gd name="T6" fmla="*/ 6074 w 6074"/>
              <a:gd name="T7" fmla="*/ 0 h 2430"/>
              <a:gd name="T8" fmla="*/ 0 w 6074"/>
              <a:gd name="T9" fmla="*/ 0 h 2430"/>
              <a:gd name="T10" fmla="*/ 0 w 6074"/>
              <a:gd name="T11" fmla="*/ 2430 h 2430"/>
            </a:gdLst>
            <a:ahLst/>
            <a:cxnLst>
              <a:cxn ang="0">
                <a:pos x="T0" y="T1"/>
              </a:cxn>
              <a:cxn ang="0">
                <a:pos x="T2" y="T3"/>
              </a:cxn>
              <a:cxn ang="0">
                <a:pos x="T4" y="T5"/>
              </a:cxn>
              <a:cxn ang="0">
                <a:pos x="T6" y="T7"/>
              </a:cxn>
              <a:cxn ang="0">
                <a:pos x="T8" y="T9"/>
              </a:cxn>
              <a:cxn ang="0">
                <a:pos x="T10" y="T11"/>
              </a:cxn>
            </a:cxnLst>
            <a:rect l="0" t="0" r="r" b="b"/>
            <a:pathLst>
              <a:path w="6074" h="2430">
                <a:moveTo>
                  <a:pt x="0" y="2430"/>
                </a:moveTo>
                <a:lnTo>
                  <a:pt x="0" y="2430"/>
                </a:lnTo>
                <a:lnTo>
                  <a:pt x="6074" y="2430"/>
                </a:lnTo>
                <a:lnTo>
                  <a:pt x="6074" y="0"/>
                </a:lnTo>
                <a:lnTo>
                  <a:pt x="0" y="0"/>
                </a:lnTo>
                <a:lnTo>
                  <a:pt x="0" y="2430"/>
                </a:lnTo>
                <a:close/>
              </a:path>
            </a:pathLst>
          </a:custGeom>
          <a:solidFill>
            <a:srgbClr val="E4E6EA"/>
          </a:solidFill>
          <a:ln w="1270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 name="Rectangle 4"/>
          <p:cNvSpPr>
            <a:spLocks/>
          </p:cNvSpPr>
          <p:nvPr userDrawn="1"/>
        </p:nvSpPr>
        <p:spPr bwMode="auto">
          <a:xfrm>
            <a:off x="2398638" y="4840733"/>
            <a:ext cx="2328862"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5600">
                <a:solidFill>
                  <a:srgbClr val="000000"/>
                </a:solidFill>
                <a:latin typeface="Gill Sans" charset="0"/>
                <a:ea typeface="Heiti SC Light" charset="-122"/>
                <a:sym typeface="Gill Sans" charset="0"/>
              </a:defRPr>
            </a:lvl1pPr>
            <a:lvl2pPr marL="742950" indent="-285750" eaLnBrk="0" hangingPunct="0">
              <a:defRPr sz="5600">
                <a:solidFill>
                  <a:srgbClr val="000000"/>
                </a:solidFill>
                <a:latin typeface="Gill Sans" charset="0"/>
                <a:ea typeface="Heiti SC Light" charset="-122"/>
                <a:sym typeface="Gill Sans" charset="0"/>
              </a:defRPr>
            </a:lvl2pPr>
            <a:lvl3pPr marL="1143000" indent="-228600" eaLnBrk="0" hangingPunct="0">
              <a:defRPr sz="5600">
                <a:solidFill>
                  <a:srgbClr val="000000"/>
                </a:solidFill>
                <a:latin typeface="Gill Sans" charset="0"/>
                <a:ea typeface="Heiti SC Light" charset="-122"/>
                <a:sym typeface="Gill Sans" charset="0"/>
              </a:defRPr>
            </a:lvl3pPr>
            <a:lvl4pPr marL="1600200" indent="-228600" eaLnBrk="0" hangingPunct="0">
              <a:defRPr sz="5600">
                <a:solidFill>
                  <a:srgbClr val="000000"/>
                </a:solidFill>
                <a:latin typeface="Gill Sans" charset="0"/>
                <a:ea typeface="Heiti SC Light" charset="-122"/>
                <a:sym typeface="Gill Sans" charset="0"/>
              </a:defRPr>
            </a:lvl4pPr>
            <a:lvl5pPr marL="2057400" indent="-228600" eaLnBrk="0" hangingPunct="0">
              <a:defRPr sz="5600">
                <a:solidFill>
                  <a:srgbClr val="000000"/>
                </a:solidFill>
                <a:latin typeface="Gill Sans" charset="0"/>
                <a:ea typeface="Heiti SC Light" charset="-122"/>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9pPr>
          </a:lstStyle>
          <a:p>
            <a:pPr algn="l"/>
            <a:r>
              <a:rPr lang="en-US" sz="800" dirty="0" err="1">
                <a:solidFill>
                  <a:srgbClr val="2F4E61"/>
                </a:solidFill>
                <a:latin typeface="Arial" charset="0"/>
                <a:ea typeface="ＭＳ Ｐゴシック" charset="0"/>
                <a:cs typeface="ＭＳ Ｐゴシック" charset="0"/>
                <a:sym typeface="Arial" charset="0"/>
              </a:rPr>
              <a:t>Verband</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Thüringer</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Wohnungs</a:t>
            </a:r>
            <a:r>
              <a:rPr lang="en-US" sz="800" dirty="0">
                <a:solidFill>
                  <a:srgbClr val="2F4E61"/>
                </a:solidFill>
                <a:latin typeface="Arial" charset="0"/>
                <a:ea typeface="ＭＳ Ｐゴシック" charset="0"/>
                <a:cs typeface="ＭＳ Ｐゴシック" charset="0"/>
                <a:sym typeface="Arial" charset="0"/>
              </a:rPr>
              <a:t>- und </a:t>
            </a:r>
            <a:r>
              <a:rPr lang="en-US" sz="800" dirty="0" err="1">
                <a:solidFill>
                  <a:srgbClr val="2F4E61"/>
                </a:solidFill>
                <a:latin typeface="Arial" charset="0"/>
                <a:ea typeface="ＭＳ Ｐゴシック" charset="0"/>
                <a:cs typeface="ＭＳ Ｐゴシック" charset="0"/>
                <a:sym typeface="Arial" charset="0"/>
              </a:rPr>
              <a:t>Immobilienwirtschaft</a:t>
            </a:r>
            <a:r>
              <a:rPr lang="en-US" sz="800" dirty="0">
                <a:solidFill>
                  <a:srgbClr val="2F4E61"/>
                </a:solidFill>
                <a:latin typeface="Arial" charset="0"/>
                <a:ea typeface="ＭＳ Ｐゴシック" charset="0"/>
                <a:cs typeface="ＭＳ Ｐゴシック" charset="0"/>
                <a:sym typeface="Arial" charset="0"/>
              </a:rPr>
              <a:t> </a:t>
            </a:r>
            <a:r>
              <a:rPr lang="en-US" sz="800" dirty="0" err="1">
                <a:solidFill>
                  <a:srgbClr val="2F4E61"/>
                </a:solidFill>
                <a:latin typeface="Arial" charset="0"/>
                <a:ea typeface="ＭＳ Ｐゴシック" charset="0"/>
                <a:cs typeface="ＭＳ Ｐゴシック" charset="0"/>
                <a:sym typeface="Arial" charset="0"/>
              </a:rPr>
              <a:t>e.V</a:t>
            </a:r>
            <a:r>
              <a:rPr lang="en-US" sz="800" dirty="0">
                <a:solidFill>
                  <a:srgbClr val="2F4E61"/>
                </a:solidFill>
                <a:latin typeface="Arial" charset="0"/>
                <a:ea typeface="ＭＳ Ｐゴシック" charset="0"/>
                <a:cs typeface="ＭＳ Ｐゴシック" charset="0"/>
                <a:sym typeface="Arial" charset="0"/>
              </a:rPr>
              <a:t>.</a:t>
            </a:r>
          </a:p>
        </p:txBody>
      </p:sp>
      <p:sp>
        <p:nvSpPr>
          <p:cNvPr id="10" name="Rectangle 5"/>
          <p:cNvSpPr>
            <a:spLocks/>
          </p:cNvSpPr>
          <p:nvPr userDrawn="1"/>
        </p:nvSpPr>
        <p:spPr bwMode="auto">
          <a:xfrm>
            <a:off x="741288" y="4840733"/>
            <a:ext cx="16573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5600">
                <a:solidFill>
                  <a:srgbClr val="000000"/>
                </a:solidFill>
                <a:latin typeface="Gill Sans" charset="0"/>
                <a:ea typeface="Heiti SC Light" charset="-122"/>
                <a:sym typeface="Gill Sans" charset="0"/>
              </a:defRPr>
            </a:lvl1pPr>
            <a:lvl2pPr marL="742950" indent="-285750" eaLnBrk="0" hangingPunct="0">
              <a:defRPr sz="5600">
                <a:solidFill>
                  <a:srgbClr val="000000"/>
                </a:solidFill>
                <a:latin typeface="Gill Sans" charset="0"/>
                <a:ea typeface="Heiti SC Light" charset="-122"/>
                <a:sym typeface="Gill Sans" charset="0"/>
              </a:defRPr>
            </a:lvl2pPr>
            <a:lvl3pPr marL="1143000" indent="-228600" eaLnBrk="0" hangingPunct="0">
              <a:defRPr sz="5600">
                <a:solidFill>
                  <a:srgbClr val="000000"/>
                </a:solidFill>
                <a:latin typeface="Gill Sans" charset="0"/>
                <a:ea typeface="Heiti SC Light" charset="-122"/>
                <a:sym typeface="Gill Sans" charset="0"/>
              </a:defRPr>
            </a:lvl3pPr>
            <a:lvl4pPr marL="1600200" indent="-228600" eaLnBrk="0" hangingPunct="0">
              <a:defRPr sz="5600">
                <a:solidFill>
                  <a:srgbClr val="000000"/>
                </a:solidFill>
                <a:latin typeface="Gill Sans" charset="0"/>
                <a:ea typeface="Heiti SC Light" charset="-122"/>
                <a:sym typeface="Gill Sans" charset="0"/>
              </a:defRPr>
            </a:lvl4pPr>
            <a:lvl5pPr marL="2057400" indent="-228600" eaLnBrk="0" hangingPunct="0">
              <a:defRPr sz="5600">
                <a:solidFill>
                  <a:srgbClr val="000000"/>
                </a:solidFill>
                <a:latin typeface="Gill Sans" charset="0"/>
                <a:ea typeface="Heiti SC Light" charset="-122"/>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Heiti SC Light" charset="-122"/>
                <a:sym typeface="Gill Sans" charset="0"/>
              </a:defRPr>
            </a:lvl9pPr>
          </a:lstStyle>
          <a:p>
            <a:pPr algn="l"/>
            <a:r>
              <a:rPr lang="en-US" sz="800" b="1" dirty="0">
                <a:solidFill>
                  <a:srgbClr val="2F4E61"/>
                </a:solidFill>
                <a:latin typeface="Arial Bold" charset="0"/>
                <a:ea typeface="ＭＳ Ｐゴシック" charset="0"/>
                <a:cs typeface="ＭＳ Ｐゴシック" charset="0"/>
                <a:sym typeface="Arial Bold" charset="0"/>
              </a:rPr>
              <a:t>Die </a:t>
            </a:r>
            <a:r>
              <a:rPr lang="en-US" sz="800" b="1" dirty="0" err="1">
                <a:solidFill>
                  <a:srgbClr val="2F4E61"/>
                </a:solidFill>
                <a:latin typeface="Arial Bold" charset="0"/>
                <a:ea typeface="ＭＳ Ｐゴシック" charset="0"/>
                <a:cs typeface="ＭＳ Ｐゴシック" charset="0"/>
                <a:sym typeface="Arial Bold" charset="0"/>
              </a:rPr>
              <a:t>Wohnungswirtschaft</a:t>
            </a:r>
            <a:endParaRPr lang="en-US" sz="800" b="1" dirty="0">
              <a:solidFill>
                <a:srgbClr val="2F4E61"/>
              </a:solidFill>
              <a:latin typeface="Arial Bold" charset="0"/>
              <a:ea typeface="ＭＳ Ｐゴシック" charset="0"/>
              <a:cs typeface="ＭＳ Ｐゴシック" charset="0"/>
              <a:sym typeface="Arial Bold" charset="0"/>
            </a:endParaRPr>
          </a:p>
          <a:p>
            <a:pPr algn="l"/>
            <a:r>
              <a:rPr lang="en-US" altLang="de-DE" sz="800" b="1" dirty="0">
                <a:solidFill>
                  <a:srgbClr val="5BB435"/>
                </a:solidFill>
                <a:latin typeface="Arial Bold" charset="0"/>
                <a:ea typeface="MS PGothic" pitchFamily="34" charset="-128"/>
                <a:sym typeface="Arial Bold" charset="0"/>
              </a:rPr>
              <a:t>Thüringen</a:t>
            </a:r>
            <a:endParaRPr lang="en-US" sz="800" b="1" dirty="0">
              <a:solidFill>
                <a:srgbClr val="5BB435"/>
              </a:solidFill>
              <a:latin typeface="Arial Bold" charset="0"/>
              <a:ea typeface="ＭＳ Ｐゴシック" charset="0"/>
              <a:cs typeface="ＭＳ Ｐゴシック" charset="0"/>
              <a:sym typeface="Arial Bold" charset="0"/>
            </a:endParaRPr>
          </a:p>
        </p:txBody>
      </p:sp>
      <p:sp>
        <p:nvSpPr>
          <p:cNvPr id="11" name="Text Box 6"/>
          <p:cNvSpPr txBox="1">
            <a:spLocks noChangeArrowheads="1"/>
          </p:cNvSpPr>
          <p:nvPr userDrawn="1"/>
        </p:nvSpPr>
        <p:spPr bwMode="auto">
          <a:xfrm>
            <a:off x="8221736" y="4947095"/>
            <a:ext cx="147638" cy="142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34290" tIns="17145" rIns="34290" bIns="17145" numCol="1" anchor="t" anchorCtr="0" compatLnSpc="1">
            <a:prstTxWarp prst="textNoShape">
              <a:avLst/>
            </a:prstTxWarp>
          </a:bodyPr>
          <a:lstStyle>
            <a:defPPr>
              <a:defRPr lang="en-US"/>
            </a:defPPr>
            <a:lvl1pPr algn="ctr" rtl="0" fontAlgn="base">
              <a:spcBef>
                <a:spcPct val="0"/>
              </a:spcBef>
              <a:spcAft>
                <a:spcPct val="0"/>
              </a:spcAft>
              <a:defRPr sz="800" kern="1200">
                <a:solidFill>
                  <a:schemeClr val="bg1"/>
                </a:solidFill>
                <a:latin typeface="Arial" pitchFamily="34" charset="0"/>
                <a:ea typeface="MS PGothic" pitchFamily="34" charset="-128"/>
                <a:cs typeface="+mn-cs"/>
                <a:sym typeface="Arial" pitchFamily="34" charset="0"/>
              </a:defRPr>
            </a:lvl1pPr>
            <a:lvl2pPr marL="171450" indent="28575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2pPr>
            <a:lvl3pPr marL="342900" indent="57150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3pPr>
            <a:lvl4pPr marL="514350" indent="85725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4pPr>
            <a:lvl5pPr marL="685800" indent="1143000" algn="ctr" rtl="0" fontAlgn="base">
              <a:spcBef>
                <a:spcPct val="0"/>
              </a:spcBef>
              <a:spcAft>
                <a:spcPct val="0"/>
              </a:spcAft>
              <a:defRPr sz="2100" kern="1200">
                <a:solidFill>
                  <a:srgbClr val="000000"/>
                </a:solidFill>
                <a:latin typeface="Gill Sans" charset="0"/>
                <a:ea typeface="Heiti SC Light" charset="-122"/>
                <a:cs typeface="+mn-cs"/>
                <a:sym typeface="Gill Sans" charset="0"/>
              </a:defRPr>
            </a:lvl5pPr>
            <a:lvl6pPr marL="2286000" algn="l" defTabSz="914400" rtl="0" eaLnBrk="1" latinLnBrk="0" hangingPunct="1">
              <a:defRPr sz="2100" kern="1200">
                <a:solidFill>
                  <a:srgbClr val="000000"/>
                </a:solidFill>
                <a:latin typeface="Gill Sans" charset="0"/>
                <a:ea typeface="Heiti SC Light" charset="-122"/>
                <a:cs typeface="+mn-cs"/>
                <a:sym typeface="Gill Sans" charset="0"/>
              </a:defRPr>
            </a:lvl6pPr>
            <a:lvl7pPr marL="2743200" algn="l" defTabSz="914400" rtl="0" eaLnBrk="1" latinLnBrk="0" hangingPunct="1">
              <a:defRPr sz="2100" kern="1200">
                <a:solidFill>
                  <a:srgbClr val="000000"/>
                </a:solidFill>
                <a:latin typeface="Gill Sans" charset="0"/>
                <a:ea typeface="Heiti SC Light" charset="-122"/>
                <a:cs typeface="+mn-cs"/>
                <a:sym typeface="Gill Sans" charset="0"/>
              </a:defRPr>
            </a:lvl7pPr>
            <a:lvl8pPr marL="3200400" algn="l" defTabSz="914400" rtl="0" eaLnBrk="1" latinLnBrk="0" hangingPunct="1">
              <a:defRPr sz="2100" kern="1200">
                <a:solidFill>
                  <a:srgbClr val="000000"/>
                </a:solidFill>
                <a:latin typeface="Gill Sans" charset="0"/>
                <a:ea typeface="Heiti SC Light" charset="-122"/>
                <a:cs typeface="+mn-cs"/>
                <a:sym typeface="Gill Sans" charset="0"/>
              </a:defRPr>
            </a:lvl8pPr>
            <a:lvl9pPr marL="3657600" algn="l" defTabSz="914400" rtl="0" eaLnBrk="1" latinLnBrk="0" hangingPunct="1">
              <a:defRPr sz="2100" kern="1200">
                <a:solidFill>
                  <a:srgbClr val="000000"/>
                </a:solidFill>
                <a:latin typeface="Gill Sans" charset="0"/>
                <a:ea typeface="Heiti SC Light" charset="-122"/>
                <a:cs typeface="+mn-cs"/>
                <a:sym typeface="Gill Sans" charset="0"/>
              </a:defRPr>
            </a:lvl9pPr>
          </a:lstStyle>
          <a:p>
            <a:pPr>
              <a:defRPr/>
            </a:pPr>
            <a:fld id="{1037719F-35A8-4F6F-8BAA-659EF982AD01}" type="slidenum">
              <a:rPr lang="en-US" altLang="de-DE" smtClean="0">
                <a:solidFill>
                  <a:schemeClr val="bg1"/>
                </a:solidFill>
              </a:rPr>
              <a:pPr>
                <a:defRPr/>
              </a:pPr>
              <a:t>‹Nr.›</a:t>
            </a:fld>
            <a:endParaRPr lang="en-US" altLang="de-DE" dirty="0">
              <a:solidFill>
                <a:schemeClr val="bg1"/>
              </a:solidFill>
            </a:endParaRPr>
          </a:p>
        </p:txBody>
      </p:sp>
      <p:sp>
        <p:nvSpPr>
          <p:cNvPr id="6" name="Titel 1"/>
          <p:cNvSpPr>
            <a:spLocks noGrp="1"/>
          </p:cNvSpPr>
          <p:nvPr>
            <p:ph type="title"/>
          </p:nvPr>
        </p:nvSpPr>
        <p:spPr>
          <a:xfrm>
            <a:off x="971600" y="1950244"/>
            <a:ext cx="5481638" cy="1243013"/>
          </a:xfrm>
          <a:prstGeom prst="rect">
            <a:avLst/>
          </a:prstGeom>
        </p:spPr>
        <p:txBody>
          <a:bodyPr/>
          <a:lstStyle>
            <a:lvl1pPr algn="l">
              <a:defRPr sz="2000"/>
            </a:lvl1pPr>
          </a:lstStyle>
          <a:p>
            <a:r>
              <a:rPr lang="de-DE" dirty="0"/>
              <a:t>Titelmasterformat durch Klicken bearbeiten</a:t>
            </a:r>
          </a:p>
        </p:txBody>
      </p:sp>
      <p:sp>
        <p:nvSpPr>
          <p:cNvPr id="7" name="Fußzeilenplatzhalter 3"/>
          <p:cNvSpPr>
            <a:spLocks noGrp="1"/>
          </p:cNvSpPr>
          <p:nvPr>
            <p:ph type="ftr" sz="quarter" idx="3"/>
          </p:nvPr>
        </p:nvSpPr>
        <p:spPr>
          <a:xfrm>
            <a:off x="5132388" y="4843463"/>
            <a:ext cx="2752725" cy="271462"/>
          </a:xfrm>
          <a:prstGeom prst="rect">
            <a:avLst/>
          </a:prstGeom>
        </p:spPr>
        <p:txBody>
          <a:bodyPr vert="horz" lIns="91440" tIns="45720" rIns="91440" bIns="45720" rtlCol="0" anchor="ctr"/>
          <a:lstStyle>
            <a:lvl1pPr algn="l">
              <a:defRPr sz="800" dirty="0" smtClean="0">
                <a:solidFill>
                  <a:srgbClr val="2F4E61"/>
                </a:solidFill>
                <a:latin typeface="+mn-lt"/>
                <a:ea typeface="MS PGothic" pitchFamily="34" charset="-128"/>
              </a:defRPr>
            </a:lvl1pPr>
          </a:lstStyle>
          <a:p>
            <a:pPr>
              <a:defRPr/>
            </a:pPr>
            <a:r>
              <a:rPr lang="de-DE" dirty="0"/>
              <a:t>Thema</a:t>
            </a:r>
          </a:p>
        </p:txBody>
      </p:sp>
    </p:spTree>
    <p:extLst>
      <p:ext uri="{BB962C8B-B14F-4D97-AF65-F5344CB8AC3E}">
        <p14:creationId xmlns:p14="http://schemas.microsoft.com/office/powerpoint/2010/main" val="22162564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tif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7"/>
          <p:cNvSpPr>
            <a:spLocks/>
          </p:cNvSpPr>
          <p:nvPr userDrawn="1"/>
        </p:nvSpPr>
        <p:spPr bwMode="auto">
          <a:xfrm>
            <a:off x="8045073" y="4828058"/>
            <a:ext cx="487367" cy="407988"/>
          </a:xfrm>
          <a:custGeom>
            <a:avLst/>
            <a:gdLst>
              <a:gd name="T0" fmla="*/ 0 w 386"/>
              <a:gd name="T1" fmla="*/ 323 h 323"/>
              <a:gd name="T2" fmla="*/ 0 w 386"/>
              <a:gd name="T3" fmla="*/ 323 h 323"/>
              <a:gd name="T4" fmla="*/ 386 w 386"/>
              <a:gd name="T5" fmla="*/ 323 h 323"/>
              <a:gd name="T6" fmla="*/ 386 w 386"/>
              <a:gd name="T7" fmla="*/ 0 h 323"/>
              <a:gd name="T8" fmla="*/ 0 w 386"/>
              <a:gd name="T9" fmla="*/ 0 h 323"/>
              <a:gd name="T10" fmla="*/ 0 w 386"/>
              <a:gd name="T11" fmla="*/ 323 h 323"/>
            </a:gdLst>
            <a:ahLst/>
            <a:cxnLst>
              <a:cxn ang="0">
                <a:pos x="T0" y="T1"/>
              </a:cxn>
              <a:cxn ang="0">
                <a:pos x="T2" y="T3"/>
              </a:cxn>
              <a:cxn ang="0">
                <a:pos x="T4" y="T5"/>
              </a:cxn>
              <a:cxn ang="0">
                <a:pos x="T6" y="T7"/>
              </a:cxn>
              <a:cxn ang="0">
                <a:pos x="T8" y="T9"/>
              </a:cxn>
              <a:cxn ang="0">
                <a:pos x="T10" y="T11"/>
              </a:cxn>
            </a:cxnLst>
            <a:rect l="0" t="0" r="r" b="b"/>
            <a:pathLst>
              <a:path w="386" h="323">
                <a:moveTo>
                  <a:pt x="0" y="323"/>
                </a:moveTo>
                <a:lnTo>
                  <a:pt x="0" y="323"/>
                </a:lnTo>
                <a:lnTo>
                  <a:pt x="386" y="323"/>
                </a:lnTo>
                <a:lnTo>
                  <a:pt x="386" y="0"/>
                </a:lnTo>
                <a:lnTo>
                  <a:pt x="0" y="0"/>
                </a:lnTo>
                <a:lnTo>
                  <a:pt x="0" y="323"/>
                </a:lnTo>
                <a:close/>
              </a:path>
            </a:pathLst>
          </a:custGeom>
          <a:solidFill>
            <a:srgbClr val="385E7A"/>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 name="Freeform 5"/>
          <p:cNvSpPr>
            <a:spLocks/>
          </p:cNvSpPr>
          <p:nvPr userDrawn="1"/>
        </p:nvSpPr>
        <p:spPr bwMode="auto">
          <a:xfrm>
            <a:off x="611188" y="195715"/>
            <a:ext cx="7841539" cy="849314"/>
          </a:xfrm>
          <a:custGeom>
            <a:avLst/>
            <a:gdLst>
              <a:gd name="T0" fmla="*/ 0 w 6074"/>
              <a:gd name="T1" fmla="*/ 671 h 671"/>
              <a:gd name="T2" fmla="*/ 0 w 6074"/>
              <a:gd name="T3" fmla="*/ 671 h 671"/>
              <a:gd name="T4" fmla="*/ 6074 w 6074"/>
              <a:gd name="T5" fmla="*/ 671 h 671"/>
              <a:gd name="T6" fmla="*/ 6074 w 6074"/>
              <a:gd name="T7" fmla="*/ 0 h 671"/>
              <a:gd name="T8" fmla="*/ 0 w 6074"/>
              <a:gd name="T9" fmla="*/ 0 h 671"/>
              <a:gd name="T10" fmla="*/ 0 w 6074"/>
              <a:gd name="T11" fmla="*/ 671 h 671"/>
            </a:gdLst>
            <a:ahLst/>
            <a:cxnLst>
              <a:cxn ang="0">
                <a:pos x="T0" y="T1"/>
              </a:cxn>
              <a:cxn ang="0">
                <a:pos x="T2" y="T3"/>
              </a:cxn>
              <a:cxn ang="0">
                <a:pos x="T4" y="T5"/>
              </a:cxn>
              <a:cxn ang="0">
                <a:pos x="T6" y="T7"/>
              </a:cxn>
              <a:cxn ang="0">
                <a:pos x="T8" y="T9"/>
              </a:cxn>
              <a:cxn ang="0">
                <a:pos x="T10" y="T11"/>
              </a:cxn>
            </a:cxnLst>
            <a:rect l="0" t="0" r="r" b="b"/>
            <a:pathLst>
              <a:path w="6074" h="671">
                <a:moveTo>
                  <a:pt x="0" y="671"/>
                </a:moveTo>
                <a:lnTo>
                  <a:pt x="0" y="671"/>
                </a:lnTo>
                <a:lnTo>
                  <a:pt x="6074" y="671"/>
                </a:lnTo>
                <a:lnTo>
                  <a:pt x="6074" y="0"/>
                </a:lnTo>
                <a:lnTo>
                  <a:pt x="0" y="0"/>
                </a:lnTo>
                <a:lnTo>
                  <a:pt x="0" y="671"/>
                </a:lnTo>
                <a:close/>
              </a:path>
            </a:pathLst>
          </a:custGeom>
          <a:solidFill>
            <a:srgbClr val="E4E6EA"/>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pic>
        <p:nvPicPr>
          <p:cNvPr id="2" name="Bild 1" descr="vtw-ppt-Vorlage.tif"/>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14956" y="0"/>
            <a:ext cx="594660" cy="913746"/>
          </a:xfrm>
          <a:prstGeom prst="rect">
            <a:avLst/>
          </a:prstGeom>
        </p:spPr>
      </p:pic>
    </p:spTree>
    <p:extLst>
      <p:ext uri="{BB962C8B-B14F-4D97-AF65-F5344CB8AC3E}">
        <p14:creationId xmlns:p14="http://schemas.microsoft.com/office/powerpoint/2010/main" val="2733148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Jahresabschlussschulungen 2023</a:t>
            </a:r>
            <a:br>
              <a:rPr lang="de-DE" b="1" dirty="0"/>
            </a:br>
            <a:br>
              <a:rPr lang="de-DE" b="1" dirty="0"/>
            </a:br>
            <a:r>
              <a:rPr lang="de-DE" b="1" dirty="0"/>
              <a:t>Aktuelles Steuerrecht</a:t>
            </a:r>
          </a:p>
        </p:txBody>
      </p:sp>
      <p:sp>
        <p:nvSpPr>
          <p:cNvPr id="3" name="Textplatzhalter 2"/>
          <p:cNvSpPr>
            <a:spLocks noGrp="1"/>
          </p:cNvSpPr>
          <p:nvPr>
            <p:ph type="body" sz="quarter" idx="10"/>
          </p:nvPr>
        </p:nvSpPr>
        <p:spPr/>
        <p:txBody>
          <a:bodyPr/>
          <a:lstStyle/>
          <a:p>
            <a:r>
              <a:rPr lang="de-DE"/>
              <a:t>Onlineschulung 2023</a:t>
            </a:r>
            <a:endParaRPr lang="de-DE" dirty="0"/>
          </a:p>
        </p:txBody>
      </p:sp>
    </p:spTree>
    <p:extLst>
      <p:ext uri="{BB962C8B-B14F-4D97-AF65-F5344CB8AC3E}">
        <p14:creationId xmlns:p14="http://schemas.microsoft.com/office/powerpoint/2010/main" val="1384758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114300" indent="0">
              <a:lnSpc>
                <a:spcPct val="115000"/>
              </a:lnSpc>
              <a:spcAft>
                <a:spcPts val="1000"/>
              </a:spcAft>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Vermieten Grundstücksunternehmen Wohnraum z. B. an juristische Personen des öffentlichen Rechts, die den angemieteten Wohnraum an Kriegsflüchtlinge aus der Ukraine überlassen, gelten diese Wohnraum-nutzenden aus Billigkeitsgründen im Jahr 2023 als (mittelbare) Mieter </a:t>
            </a:r>
            <a:br>
              <a:rPr lang="de-DE" sz="1800" dirty="0">
                <a:effectLst/>
                <a:latin typeface="Arial" panose="020B0604020202020204" pitchFamily="34" charset="0"/>
                <a:ea typeface="Calibri" panose="020F0502020204030204" pitchFamily="34" charset="0"/>
                <a:cs typeface="Times New Roman" panose="02020603050405020304" pitchFamily="18" charset="0"/>
              </a:rPr>
            </a:br>
            <a:r>
              <a:rPr lang="de-DE" sz="1800" dirty="0">
                <a:effectLst/>
                <a:latin typeface="Arial" panose="020B0604020202020204" pitchFamily="34" charset="0"/>
                <a:ea typeface="Calibri" panose="020F0502020204030204" pitchFamily="34" charset="0"/>
                <a:cs typeface="Times New Roman" panose="02020603050405020304" pitchFamily="18" charset="0"/>
              </a:rPr>
              <a:t>des Grundstücksunternehmen.</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345855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a:xfrm>
            <a:off x="611560" y="267494"/>
            <a:ext cx="7128792" cy="792088"/>
          </a:xfrm>
        </p:spPr>
        <p:txBody>
          <a:bodyPr/>
          <a:lstStyle/>
          <a:p>
            <a:r>
              <a:rPr lang="de-DE"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a:xfrm>
            <a:off x="611560" y="1059582"/>
            <a:ext cx="7848600" cy="3672408"/>
          </a:xfrm>
        </p:spPr>
        <p:txBody>
          <a:bodyPr/>
          <a:lstStyle/>
          <a:p>
            <a:pPr marL="0" marR="5880" indent="0">
              <a:spcAft>
                <a:spcPts val="0"/>
              </a:spcAft>
              <a:buNone/>
            </a:pPr>
            <a:r>
              <a:rPr lang="de-DE" b="1" dirty="0">
                <a:latin typeface="+mn-lt"/>
              </a:rPr>
              <a:t>Steuerbefreiung für Photovoltaikanlagen § 3 Nummer 72 Einkommensteuergesetz – BMF-Schreiben vom 17.07.2023</a:t>
            </a:r>
          </a:p>
          <a:p>
            <a:pPr marL="0" indent="0">
              <a:spcAft>
                <a:spcPts val="0"/>
              </a:spcAft>
              <a:buNone/>
            </a:pPr>
            <a:r>
              <a:rPr lang="de-DE" dirty="0">
                <a:latin typeface="+mn-lt"/>
                <a:cs typeface="Times New Roman" panose="02020603050405020304" pitchFamily="18" charset="0"/>
              </a:rPr>
              <a:t>Steuerfrei sind – mit Wirkung ab 01.01.2022 - die Einnahmen im Zusammenhang mit dem Betrieb:</a:t>
            </a:r>
          </a:p>
          <a:p>
            <a:pPr algn="l">
              <a:spcBef>
                <a:spcPts val="0"/>
              </a:spcBef>
              <a:spcAft>
                <a:spcPts val="0"/>
              </a:spcAft>
              <a:buFont typeface="+mj-lt"/>
              <a:buAutoNum type="alphaLcPeriod"/>
            </a:pPr>
            <a:r>
              <a:rPr lang="de-DE" dirty="0">
                <a:latin typeface="+mn-lt"/>
                <a:cs typeface="Times New Roman" panose="02020603050405020304" pitchFamily="18" charset="0"/>
              </a:rPr>
              <a:t>von auf, an oder in Einfamilienhäusern (einschließlich Nebengebäuden) oder nicht Wohnzwecken dienenden Gebäuden vorhandenen </a:t>
            </a:r>
            <a:r>
              <a:rPr lang="de-DE" dirty="0" err="1">
                <a:latin typeface="+mn-lt"/>
                <a:cs typeface="Times New Roman" panose="02020603050405020304" pitchFamily="18" charset="0"/>
              </a:rPr>
              <a:t>Photo-voltaikanlagen</a:t>
            </a:r>
            <a:r>
              <a:rPr lang="de-DE" dirty="0">
                <a:latin typeface="+mn-lt"/>
                <a:cs typeface="Times New Roman" panose="02020603050405020304" pitchFamily="18" charset="0"/>
              </a:rPr>
              <a:t> mit einer installierten Bruttoleistung laut Marktstamm-</a:t>
            </a:r>
            <a:r>
              <a:rPr lang="de-DE" dirty="0" err="1">
                <a:latin typeface="+mn-lt"/>
                <a:cs typeface="Times New Roman" panose="02020603050405020304" pitchFamily="18" charset="0"/>
              </a:rPr>
              <a:t>datenregister</a:t>
            </a:r>
            <a:r>
              <a:rPr lang="de-DE" dirty="0">
                <a:latin typeface="+mn-lt"/>
                <a:cs typeface="Times New Roman" panose="02020603050405020304" pitchFamily="18" charset="0"/>
              </a:rPr>
              <a:t> von bis zu 30 kW (</a:t>
            </a:r>
            <a:r>
              <a:rPr lang="de-DE" dirty="0" err="1">
                <a:latin typeface="+mn-lt"/>
                <a:cs typeface="Times New Roman" panose="02020603050405020304" pitchFamily="18" charset="0"/>
              </a:rPr>
              <a:t>peak</a:t>
            </a:r>
            <a:r>
              <a:rPr lang="de-DE" dirty="0">
                <a:latin typeface="+mn-lt"/>
                <a:cs typeface="Times New Roman" panose="02020603050405020304" pitchFamily="18" charset="0"/>
              </a:rPr>
              <a:t>) und</a:t>
            </a:r>
          </a:p>
          <a:p>
            <a:pPr algn="l">
              <a:spcBef>
                <a:spcPts val="0"/>
              </a:spcBef>
              <a:spcAft>
                <a:spcPts val="0"/>
              </a:spcAft>
              <a:buFont typeface="+mj-lt"/>
              <a:buAutoNum type="alphaLcPeriod"/>
            </a:pPr>
            <a:r>
              <a:rPr lang="de-DE" dirty="0">
                <a:latin typeface="+mn-lt"/>
                <a:cs typeface="Times New Roman" panose="02020603050405020304" pitchFamily="18" charset="0"/>
              </a:rPr>
              <a:t>von auf, an oder in sonstigen Gebäuden vorhandenen Photovoltaik-anlagen mit einer installierten Bruttoleistung laut Marktstammdaten-register von bis zu 15 kW (</a:t>
            </a:r>
            <a:r>
              <a:rPr lang="de-DE" dirty="0" err="1">
                <a:latin typeface="+mn-lt"/>
                <a:cs typeface="Times New Roman" panose="02020603050405020304" pitchFamily="18" charset="0"/>
              </a:rPr>
              <a:t>peak</a:t>
            </a:r>
            <a:r>
              <a:rPr lang="de-DE" dirty="0">
                <a:latin typeface="+mn-lt"/>
                <a:cs typeface="Times New Roman" panose="02020603050405020304" pitchFamily="18" charset="0"/>
              </a:rPr>
              <a:t>) je Wohn- oder Gewerbeeinheit,</a:t>
            </a:r>
          </a:p>
          <a:p>
            <a:pPr marL="0" indent="0" algn="l">
              <a:spcBef>
                <a:spcPts val="0"/>
              </a:spcBef>
              <a:spcAft>
                <a:spcPts val="0"/>
              </a:spcAft>
              <a:buNone/>
            </a:pPr>
            <a:r>
              <a:rPr lang="de-DE" dirty="0">
                <a:latin typeface="+mn-lt"/>
                <a:cs typeface="Times New Roman" panose="02020603050405020304" pitchFamily="18" charset="0"/>
              </a:rPr>
              <a:t>insgesamt höchstens 100 kW (</a:t>
            </a:r>
            <a:r>
              <a:rPr lang="de-DE" dirty="0" err="1">
                <a:latin typeface="+mn-lt"/>
                <a:cs typeface="Times New Roman" panose="02020603050405020304" pitchFamily="18" charset="0"/>
              </a:rPr>
              <a:t>peak</a:t>
            </a:r>
            <a:r>
              <a:rPr lang="de-DE" dirty="0">
                <a:latin typeface="+mn-lt"/>
                <a:cs typeface="Times New Roman" panose="02020603050405020304" pitchFamily="18" charset="0"/>
              </a:rPr>
              <a:t>) pro Steuerpflichtigen oder Mitunter-</a:t>
            </a:r>
            <a:r>
              <a:rPr lang="de-DE" dirty="0" err="1">
                <a:latin typeface="+mn-lt"/>
                <a:cs typeface="Times New Roman" panose="02020603050405020304" pitchFamily="18" charset="0"/>
              </a:rPr>
              <a:t>nehmerschaft</a:t>
            </a:r>
            <a:r>
              <a:rPr lang="de-DE" dirty="0">
                <a:latin typeface="+mn-lt"/>
                <a:cs typeface="Times New Roman" panose="02020603050405020304" pitchFamily="18" charset="0"/>
              </a:rPr>
              <a:t>.</a:t>
            </a:r>
            <a:endParaRPr lang="de-DE" sz="1800" b="0" i="0" u="none" strike="noStrike" baseline="0" dirty="0">
              <a:solidFill>
                <a:srgbClr val="000000"/>
              </a:solidFill>
              <a:latin typeface="+mn-lt"/>
            </a:endParaRPr>
          </a:p>
          <a:p>
            <a:pPr marL="0" indent="0">
              <a:buNone/>
            </a:pPr>
            <a:endParaRPr lang="de-DE" sz="1800" b="0" i="0" u="none" strike="noStrike" baseline="0" dirty="0">
              <a:solidFill>
                <a:srgbClr val="000000"/>
              </a:solidFill>
              <a:latin typeface="Frutiger"/>
            </a:endParaRPr>
          </a:p>
          <a:p>
            <a:pPr marL="0" indent="0">
              <a:buNone/>
            </a:pPr>
            <a:endParaRPr lang="de-DE" sz="1800" b="0" i="0" u="none" strike="noStrike" baseline="0" dirty="0">
              <a:solidFill>
                <a:srgbClr val="000000"/>
              </a:solidFill>
              <a:latin typeface="Frutiger"/>
            </a:endParaRPr>
          </a:p>
          <a:p>
            <a:pPr lvl="0"/>
            <a:endParaRPr lang="de-DE" dirty="0"/>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a:xfrm>
            <a:off x="5132388" y="4843463"/>
            <a:ext cx="2752725" cy="271462"/>
          </a:xfrm>
        </p:spPr>
        <p:txBody>
          <a:bodyPr/>
          <a:lstStyle/>
          <a:p>
            <a:r>
              <a:rPr lang="de-DE" dirty="0"/>
              <a:t>Jahresabschlussschulungen 2023</a:t>
            </a:r>
          </a:p>
        </p:txBody>
      </p:sp>
    </p:spTree>
    <p:extLst>
      <p:ext uri="{BB962C8B-B14F-4D97-AF65-F5344CB8AC3E}">
        <p14:creationId xmlns:p14="http://schemas.microsoft.com/office/powerpoint/2010/main" val="382401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a:xfrm>
            <a:off x="611560" y="267494"/>
            <a:ext cx="7128792" cy="792088"/>
          </a:xfrm>
        </p:spPr>
        <p:txBody>
          <a:bodyPr/>
          <a:lstStyle/>
          <a:p>
            <a:r>
              <a:rPr lang="de-DE"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a:xfrm>
            <a:off x="611188" y="1131590"/>
            <a:ext cx="7848600" cy="3528392"/>
          </a:xfrm>
        </p:spPr>
        <p:txBody>
          <a:bodyPr/>
          <a:lstStyle/>
          <a:p>
            <a:pPr marL="0" marR="610" indent="0" algn="just">
              <a:buNone/>
            </a:pPr>
            <a:r>
              <a:rPr lang="de-DE" dirty="0">
                <a:cs typeface="Times New Roman" panose="02020603050405020304" pitchFamily="18" charset="0"/>
              </a:rPr>
              <a:t>Für die Berechnung der 100 kW Grenze zählen nur an sich begünstigte Anlagen. Anlagen, die an sich schon zu groß sind, oder Freilandanlagen werden nicht mit einbezogen.</a:t>
            </a:r>
          </a:p>
          <a:p>
            <a:pPr marL="0" indent="0" algn="l">
              <a:buNone/>
            </a:pPr>
            <a:r>
              <a:rPr lang="de-DE" dirty="0">
                <a:cs typeface="Times New Roman" panose="02020603050405020304" pitchFamily="18" charset="0"/>
              </a:rPr>
              <a:t>Die Steuerbefreiung für bestimmte Photovoltaikanlagen gilt für natürliche Personen, Mitunternehmerschaften und Körperschaften.</a:t>
            </a:r>
          </a:p>
          <a:p>
            <a:pPr marL="0" indent="0" algn="l">
              <a:buNone/>
            </a:pPr>
            <a:r>
              <a:rPr lang="de-DE" dirty="0">
                <a:cs typeface="Times New Roman" panose="02020603050405020304" pitchFamily="18" charset="0"/>
              </a:rPr>
              <a:t>Alle Betriebsausgaben, die in unmittelbarem wirtschaftlichem Zusammenhang mit dem Betrieb von nach § 3 Nummer 72 Satz 1 EStG begünstigten Photovoltaikanlagen stehen, sind nach Maßgabe des § 3c Absatz 1 EStG nicht abzugsfähig</a:t>
            </a:r>
          </a:p>
          <a:p>
            <a:pPr marL="0" indent="0" algn="l">
              <a:buNone/>
            </a:pPr>
            <a:endParaRPr lang="de-DE" sz="1800" b="0" i="0" u="none" strike="noStrike" baseline="0" dirty="0">
              <a:solidFill>
                <a:srgbClr val="000000"/>
              </a:solidFill>
              <a:latin typeface="Times New Roman" panose="02020603050405020304" pitchFamily="18" charset="0"/>
            </a:endParaRPr>
          </a:p>
          <a:p>
            <a:pPr marL="0" marR="610" indent="0" algn="just">
              <a:buNone/>
            </a:pPr>
            <a:endParaRPr lang="de-DE" dirty="0">
              <a:cs typeface="Times New Roman" panose="02020603050405020304" pitchFamily="18" charset="0"/>
            </a:endParaRPr>
          </a:p>
          <a:p>
            <a:pPr lvl="0"/>
            <a:endParaRPr lang="de-DE" dirty="0"/>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a:xfrm>
            <a:off x="5132388" y="4843463"/>
            <a:ext cx="2752725" cy="271462"/>
          </a:xfrm>
        </p:spPr>
        <p:txBody>
          <a:bodyPr/>
          <a:lstStyle/>
          <a:p>
            <a:r>
              <a:rPr lang="de-DE" dirty="0"/>
              <a:t>Jahresabschlussschulungen 2023</a:t>
            </a:r>
          </a:p>
        </p:txBody>
      </p:sp>
    </p:spTree>
    <p:extLst>
      <p:ext uri="{BB962C8B-B14F-4D97-AF65-F5344CB8AC3E}">
        <p14:creationId xmlns:p14="http://schemas.microsoft.com/office/powerpoint/2010/main" val="654003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lvl="0" indent="0">
              <a:lnSpc>
                <a:spcPct val="115000"/>
              </a:lnSpc>
              <a:buNone/>
            </a:pPr>
            <a:r>
              <a:rPr lang="de-DE" sz="1800" b="1" dirty="0">
                <a:effectLst/>
                <a:ea typeface="Calibri" panose="020F0502020204030204" pitchFamily="34" charset="0"/>
              </a:rPr>
              <a:t>Nullsteuersatz für die Anschaffung von Photovoltaikanlagen – </a:t>
            </a:r>
            <a:br>
              <a:rPr lang="de-DE" sz="1800" b="1" dirty="0">
                <a:effectLst/>
                <a:ea typeface="Calibri" panose="020F0502020204030204" pitchFamily="34" charset="0"/>
              </a:rPr>
            </a:br>
            <a:r>
              <a:rPr lang="de-DE" sz="1800" b="1" dirty="0">
                <a:effectLst/>
                <a:ea typeface="Calibri" panose="020F0502020204030204" pitchFamily="34" charset="0"/>
              </a:rPr>
              <a:t>BMF-Schreiben vom 27.02.2023</a:t>
            </a:r>
          </a:p>
          <a:p>
            <a:pPr marL="0" indent="0">
              <a:lnSpc>
                <a:spcPct val="115000"/>
              </a:lnSpc>
              <a:buNone/>
            </a:pPr>
            <a:r>
              <a:rPr lang="de-DE" dirty="0">
                <a:cs typeface="Times New Roman" panose="02020603050405020304" pitchFamily="18" charset="0"/>
              </a:rPr>
              <a:t>Die Verschaffung der Verfügungsmacht an einer Photovoltaikanlage begründet eine Lieferung im Sinne des § 3 Abs. 1 UStG und unterliegt </a:t>
            </a:r>
            <a:br>
              <a:rPr lang="de-DE" dirty="0">
                <a:cs typeface="Times New Roman" panose="02020603050405020304" pitchFamily="18" charset="0"/>
              </a:rPr>
            </a:br>
            <a:r>
              <a:rPr lang="de-DE" dirty="0">
                <a:cs typeface="Times New Roman" panose="02020603050405020304" pitchFamily="18" charset="0"/>
              </a:rPr>
              <a:t>dem Nullsteuersatz. Lieferungen und sonstige Leistungen, die für den Leistungsempfänger keinen eigenen Zweck, sondern das Mittel darstellen, um die Lieferung der Photovoltaikanlage unter optimalen Bedingungen in Anspruch zu nehmen, teilen das Schicksal der Lieferung der Photovoltaikanlage und sind als Nebenleistungen zur Hauptleistung dementsprechend einheitlich mit dem Nullsteuersatz zu besteuern. </a:t>
            </a:r>
          </a:p>
          <a:p>
            <a:pPr marL="0" lvl="0" indent="0">
              <a:lnSpc>
                <a:spcPct val="115000"/>
              </a:lnSpc>
              <a:buNone/>
            </a:pPr>
            <a:endParaRPr lang="de-DE" dirty="0">
              <a:cs typeface="Times New Roman" panose="02020603050405020304" pitchFamily="18" charset="0"/>
            </a:endParaRP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a:xfrm>
            <a:off x="5139493" y="4843463"/>
            <a:ext cx="2752725" cy="271462"/>
          </a:xfrm>
        </p:spPr>
        <p:txBody>
          <a:bodyPr/>
          <a:lstStyle/>
          <a:p>
            <a:pPr>
              <a:defRPr/>
            </a:pPr>
            <a:r>
              <a:rPr lang="de-DE" dirty="0"/>
              <a:t>Jahresabschlussschulungen 2023</a:t>
            </a:r>
          </a:p>
        </p:txBody>
      </p:sp>
    </p:spTree>
    <p:extLst>
      <p:ext uri="{BB962C8B-B14F-4D97-AF65-F5344CB8AC3E}">
        <p14:creationId xmlns:p14="http://schemas.microsoft.com/office/powerpoint/2010/main" val="1242634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marR="600" indent="0">
              <a:buNone/>
            </a:pPr>
            <a:r>
              <a:rPr lang="de-DE" dirty="0">
                <a:cs typeface="Times New Roman" panose="02020603050405020304" pitchFamily="18" charset="0"/>
              </a:rPr>
              <a:t>Zu den Nebenleistungen der Lieferung der Photovoltaikanlage zählen u. a. die </a:t>
            </a:r>
            <a:r>
              <a:rPr lang="de-DE" b="1" dirty="0">
                <a:cs typeface="Times New Roman" panose="02020603050405020304" pitchFamily="18" charset="0"/>
              </a:rPr>
              <a:t>Übernahme der Anmeldung in das </a:t>
            </a:r>
            <a:r>
              <a:rPr lang="de-DE" b="1" dirty="0" err="1">
                <a:cs typeface="Times New Roman" panose="02020603050405020304" pitchFamily="18" charset="0"/>
              </a:rPr>
              <a:t>MaStR</a:t>
            </a:r>
            <a:r>
              <a:rPr lang="de-DE" dirty="0">
                <a:cs typeface="Times New Roman" panose="02020603050405020304" pitchFamily="18" charset="0"/>
              </a:rPr>
              <a:t>, die Bereitstellung von </a:t>
            </a:r>
            <a:r>
              <a:rPr lang="de-DE" b="1" dirty="0">
                <a:cs typeface="Times New Roman" panose="02020603050405020304" pitchFamily="18" charset="0"/>
              </a:rPr>
              <a:t>Software zur Steuerung </a:t>
            </a:r>
            <a:r>
              <a:rPr lang="de-DE" dirty="0">
                <a:cs typeface="Times New Roman" panose="02020603050405020304" pitchFamily="18" charset="0"/>
              </a:rPr>
              <a:t>und Überwachung der Anlage, die </a:t>
            </a:r>
            <a:r>
              <a:rPr lang="de-DE" b="1" dirty="0">
                <a:cs typeface="Times New Roman" panose="02020603050405020304" pitchFamily="18" charset="0"/>
              </a:rPr>
              <a:t>Montage der Solarmodule</a:t>
            </a:r>
            <a:r>
              <a:rPr lang="de-DE" dirty="0">
                <a:cs typeface="Times New Roman" panose="02020603050405020304" pitchFamily="18" charset="0"/>
              </a:rPr>
              <a:t>, die </a:t>
            </a:r>
            <a:r>
              <a:rPr lang="de-DE" b="1" dirty="0">
                <a:cs typeface="Times New Roman" panose="02020603050405020304" pitchFamily="18" charset="0"/>
              </a:rPr>
              <a:t>Kabelinstallationen</a:t>
            </a:r>
            <a:r>
              <a:rPr lang="de-DE" dirty="0">
                <a:cs typeface="Times New Roman" panose="02020603050405020304" pitchFamily="18" charset="0"/>
              </a:rPr>
              <a:t>, die Lieferung und der Anschluss des </a:t>
            </a:r>
            <a:r>
              <a:rPr lang="de-DE" b="1" dirty="0">
                <a:cs typeface="Times New Roman" panose="02020603050405020304" pitchFamily="18" charset="0"/>
              </a:rPr>
              <a:t>Wechselrichters</a:t>
            </a:r>
            <a:r>
              <a:rPr lang="de-DE" dirty="0">
                <a:cs typeface="Times New Roman" panose="02020603050405020304" pitchFamily="18" charset="0"/>
              </a:rPr>
              <a:t> oder des </a:t>
            </a:r>
            <a:r>
              <a:rPr lang="de-DE" b="1" dirty="0">
                <a:cs typeface="Times New Roman" panose="02020603050405020304" pitchFamily="18" charset="0"/>
              </a:rPr>
              <a:t>Zweirichtungszählers</a:t>
            </a:r>
            <a:r>
              <a:rPr lang="de-DE" dirty="0">
                <a:cs typeface="Times New Roman" panose="02020603050405020304" pitchFamily="18" charset="0"/>
              </a:rPr>
              <a:t>, die Lieferung von Schrauben und Stromkabeln, die </a:t>
            </a:r>
            <a:r>
              <a:rPr lang="de-DE" b="1" dirty="0">
                <a:cs typeface="Times New Roman" panose="02020603050405020304" pitchFamily="18" charset="0"/>
              </a:rPr>
              <a:t>Herstellung des AC-Anschlusses</a:t>
            </a:r>
            <a:r>
              <a:rPr lang="de-DE" dirty="0">
                <a:cs typeface="Times New Roman" panose="02020603050405020304" pitchFamily="18" charset="0"/>
              </a:rPr>
              <a:t>, die Bereitstellung von </a:t>
            </a:r>
            <a:r>
              <a:rPr lang="de-DE" b="1" dirty="0">
                <a:cs typeface="Times New Roman" panose="02020603050405020304" pitchFamily="18" charset="0"/>
              </a:rPr>
              <a:t>Gerüsten</a:t>
            </a:r>
            <a:r>
              <a:rPr lang="de-DE" dirty="0">
                <a:cs typeface="Times New Roman" panose="02020603050405020304" pitchFamily="18" charset="0"/>
              </a:rPr>
              <a:t>, die Lieferung von Befestigungsmaterial oder auch die </a:t>
            </a:r>
            <a:r>
              <a:rPr lang="de-DE" b="1" dirty="0">
                <a:cs typeface="Times New Roman" panose="02020603050405020304" pitchFamily="18" charset="0"/>
              </a:rPr>
              <a:t>Erneuerung des Zählerschranks</a:t>
            </a:r>
            <a:r>
              <a:rPr lang="de-DE" dirty="0">
                <a:cs typeface="Times New Roman" panose="02020603050405020304" pitchFamily="18" charset="0"/>
              </a:rPr>
              <a:t>, wenn diese vom Netzbetreiber verlangt wird bzw. auf Grund technischer Normen für den Betrieb der Photovoltaikanlage erforderlich ist.</a:t>
            </a: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772312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marR="600" indent="0">
              <a:buNone/>
            </a:pPr>
            <a:r>
              <a:rPr lang="de-DE" dirty="0">
                <a:cs typeface="Times New Roman" panose="02020603050405020304" pitchFamily="18" charset="0"/>
              </a:rPr>
              <a:t>Die Anwendung des Nullsteuersatzes setzt eine Installation der Solar-module/Speicher/wesentlichen Komponenten auf oder in der Nähe von Privatwohnungen, Wohnungen oder öffentlichen und anderen Gebäuden, die für dem Gemeinwohl dienende Tätigkeiten genutzt werden, voraus. Wird ein Gebäude sowohl für begünstigte als auch nicht begünstigte Zwecke verwendet (z. B. teilweise zu Wohnzwecken und teilweise zu gewerblichen Zwecken), ist grundsätzlich von einem begünstigten </a:t>
            </a:r>
            <a:br>
              <a:rPr lang="de-DE" dirty="0">
                <a:cs typeface="Times New Roman" panose="02020603050405020304" pitchFamily="18" charset="0"/>
              </a:rPr>
            </a:br>
            <a:r>
              <a:rPr lang="de-DE" dirty="0">
                <a:cs typeface="Times New Roman" panose="02020603050405020304" pitchFamily="18" charset="0"/>
              </a:rPr>
              <a:t>Gebäude auszugehen. </a:t>
            </a:r>
          </a:p>
          <a:p>
            <a:pPr marL="0" marR="600" indent="0">
              <a:buNone/>
            </a:pPr>
            <a:r>
              <a:rPr lang="de-DE" dirty="0">
                <a:cs typeface="Times New Roman" panose="02020603050405020304" pitchFamily="18" charset="0"/>
              </a:rPr>
              <a:t>Die Voraussetzungen des Nullsteuersatzes gelten als erfüllt, wenn die installierte Bruttoleistung der Photovoltaikanlage (Einheit) laut </a:t>
            </a:r>
            <a:r>
              <a:rPr lang="de-DE" dirty="0" err="1">
                <a:cs typeface="Times New Roman" panose="02020603050405020304" pitchFamily="18" charset="0"/>
              </a:rPr>
              <a:t>MaStR</a:t>
            </a:r>
            <a:r>
              <a:rPr lang="de-DE" dirty="0">
                <a:cs typeface="Times New Roman" panose="02020603050405020304" pitchFamily="18" charset="0"/>
              </a:rPr>
              <a:t> </a:t>
            </a:r>
            <a:br>
              <a:rPr lang="de-DE" dirty="0">
                <a:cs typeface="Times New Roman" panose="02020603050405020304" pitchFamily="18" charset="0"/>
              </a:rPr>
            </a:br>
            <a:r>
              <a:rPr lang="de-DE" dirty="0">
                <a:cs typeface="Times New Roman" panose="02020603050405020304" pitchFamily="18" charset="0"/>
              </a:rPr>
              <a:t>nicht mehr als 30 kW (</a:t>
            </a:r>
            <a:r>
              <a:rPr lang="de-DE" dirty="0" err="1">
                <a:cs typeface="Times New Roman" panose="02020603050405020304" pitchFamily="18" charset="0"/>
              </a:rPr>
              <a:t>peak</a:t>
            </a:r>
            <a:r>
              <a:rPr lang="de-DE" dirty="0">
                <a:cs typeface="Times New Roman" panose="02020603050405020304" pitchFamily="18" charset="0"/>
              </a:rPr>
              <a:t>) beträgt.</a:t>
            </a:r>
          </a:p>
          <a:p>
            <a:pPr marL="0" marR="600" indent="0">
              <a:buNone/>
            </a:pPr>
            <a:endParaRPr lang="de-DE" dirty="0">
              <a:cs typeface="Times New Roman" panose="02020603050405020304" pitchFamily="18" charset="0"/>
            </a:endParaRPr>
          </a:p>
          <a:p>
            <a:pPr marL="0" marR="600" indent="0">
              <a:buNone/>
            </a:pPr>
            <a:endParaRPr lang="de-DE" dirty="0">
              <a:cs typeface="Times New Roman" panose="02020603050405020304" pitchFamily="18" charset="0"/>
            </a:endParaRP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2709867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marR="600" indent="0">
              <a:buNone/>
            </a:pPr>
            <a:r>
              <a:rPr lang="de-DE" dirty="0">
                <a:cs typeface="Times New Roman" panose="02020603050405020304" pitchFamily="18" charset="0"/>
              </a:rPr>
              <a:t>Der leistende Unternehmer hat nachzuweisen, dass die Tatbestands-voraussetzungen zur Anwendung des Nullsteuersatzes erfüllt sind.</a:t>
            </a:r>
          </a:p>
          <a:p>
            <a:pPr marL="0" marR="600" indent="0">
              <a:buNone/>
            </a:pPr>
            <a:r>
              <a:rPr lang="de-DE" dirty="0">
                <a:cs typeface="Times New Roman" panose="02020603050405020304" pitchFamily="18" charset="0"/>
              </a:rPr>
              <a:t>Ausreichend für den Nachweis ist es, wenn der Erwerber erklärt, dass </a:t>
            </a:r>
            <a:br>
              <a:rPr lang="de-DE" dirty="0">
                <a:cs typeface="Times New Roman" panose="02020603050405020304" pitchFamily="18" charset="0"/>
              </a:rPr>
            </a:br>
            <a:r>
              <a:rPr lang="de-DE" dirty="0">
                <a:cs typeface="Times New Roman" panose="02020603050405020304" pitchFamily="18" charset="0"/>
              </a:rPr>
              <a:t>er Betreiber der Photovoltaikanlage ist und es sich um ein begünstigtes Gebäude handelt.</a:t>
            </a: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1221155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FA5C47-9C16-40D0-A31F-F9139377E9BC}"/>
              </a:ext>
            </a:extLst>
          </p:cNvPr>
          <p:cNvSpPr>
            <a:spLocks noGrp="1"/>
          </p:cNvSpPr>
          <p:nvPr>
            <p:ph type="title"/>
          </p:nvPr>
        </p:nvSpPr>
        <p:spPr/>
        <p:txBody>
          <a:bodyPr/>
          <a:lstStyle/>
          <a:p>
            <a:r>
              <a:rPr lang="de-DE" sz="2400" dirty="0"/>
              <a:t>4. BFH-/EUGH-Urteile</a:t>
            </a:r>
          </a:p>
        </p:txBody>
      </p:sp>
      <p:sp>
        <p:nvSpPr>
          <p:cNvPr id="3" name="Inhaltsplatzhalter 2">
            <a:extLst>
              <a:ext uri="{FF2B5EF4-FFF2-40B4-BE49-F238E27FC236}">
                <a16:creationId xmlns:a16="http://schemas.microsoft.com/office/drawing/2014/main" id="{9D2EC884-D094-4EC6-A818-DDED99C1722B}"/>
              </a:ext>
            </a:extLst>
          </p:cNvPr>
          <p:cNvSpPr>
            <a:spLocks noGrp="1"/>
          </p:cNvSpPr>
          <p:nvPr>
            <p:ph idx="1"/>
          </p:nvPr>
        </p:nvSpPr>
        <p:spPr/>
        <p:txBody>
          <a:bodyPr/>
          <a:lstStyle/>
          <a:p>
            <a:pPr marL="0" indent="0">
              <a:buNone/>
            </a:pPr>
            <a:r>
              <a:rPr lang="de-DE" b="1" dirty="0"/>
              <a:t>EuGH-Vorlage vom 26. Januar 2023 zur umsatzsteuerlichen Organschaft</a:t>
            </a:r>
          </a:p>
          <a:p>
            <a:pPr algn="l">
              <a:buFont typeface="+mj-lt"/>
              <a:buAutoNum type="arabicPeriod"/>
            </a:pPr>
            <a:r>
              <a:rPr lang="de-DE" dirty="0">
                <a:cs typeface="Times New Roman" panose="02020603050405020304" pitchFamily="18" charset="0"/>
              </a:rPr>
              <a:t>Führt die Zusammenfassung mehrerer Personen zu einem Steuer-pflichtigen nach Art. 4 Abs. 4 Unterabschnitt 2 der </a:t>
            </a:r>
            <a:r>
              <a:rPr lang="de-DE" dirty="0" err="1">
                <a:cs typeface="Times New Roman" panose="02020603050405020304" pitchFamily="18" charset="0"/>
              </a:rPr>
              <a:t>USt</a:t>
            </a:r>
            <a:r>
              <a:rPr lang="de-DE" dirty="0">
                <a:cs typeface="Times New Roman" panose="02020603050405020304" pitchFamily="18" charset="0"/>
              </a:rPr>
              <a:t>-Richtlinie dazu, dass entgeltliche Leistungen zwischen diesen Personen nicht dem Anwendungsbereich der Mehrwertsteuer nach Art. 2 Nr. 1 der Richtlinie unterliegen?</a:t>
            </a:r>
          </a:p>
          <a:p>
            <a:pPr marR="7720" algn="just">
              <a:buFont typeface="+mj-lt"/>
              <a:buAutoNum type="arabicPeriod"/>
            </a:pPr>
            <a:r>
              <a:rPr lang="de-DE" dirty="0">
                <a:cs typeface="Times New Roman" panose="02020603050405020304" pitchFamily="18" charset="0"/>
              </a:rPr>
              <a:t>Unterliegen entgeltliche Leistungen zwischen diesen Personen jedenfalls dann dem Anwendungsbereich der Mehrwertsteuer, wenn der Leistungsempfänger nicht (oder nur teilweise) zum Vorsteuerabzug berechtigt ist, da ansonsten die Gefahr von Steuerverlusten besteht?</a:t>
            </a:r>
          </a:p>
          <a:p>
            <a:pPr marL="0" indent="0">
              <a:buNone/>
            </a:pPr>
            <a:endParaRPr lang="de-DE" b="1" dirty="0"/>
          </a:p>
        </p:txBody>
      </p:sp>
      <p:sp>
        <p:nvSpPr>
          <p:cNvPr id="4" name="Fußzeilenplatzhalter 3">
            <a:extLst>
              <a:ext uri="{FF2B5EF4-FFF2-40B4-BE49-F238E27FC236}">
                <a16:creationId xmlns:a16="http://schemas.microsoft.com/office/drawing/2014/main" id="{27780717-AB2E-4F74-A162-B8DBABC38976}"/>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1015379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79DFE6-5300-4706-94FE-63FA06A604FD}"/>
              </a:ext>
            </a:extLst>
          </p:cNvPr>
          <p:cNvSpPr>
            <a:spLocks noGrp="1"/>
          </p:cNvSpPr>
          <p:nvPr>
            <p:ph type="title"/>
          </p:nvPr>
        </p:nvSpPr>
        <p:spPr/>
        <p:txBody>
          <a:bodyPr/>
          <a:lstStyle/>
          <a:p>
            <a:r>
              <a:rPr lang="de-DE" sz="2400" dirty="0"/>
              <a:t>4. BFH-/EUGH-Urteile</a:t>
            </a:r>
            <a:endParaRPr lang="de-DE" sz="2000" dirty="0"/>
          </a:p>
        </p:txBody>
      </p:sp>
      <p:sp>
        <p:nvSpPr>
          <p:cNvPr id="3" name="Inhaltsplatzhalter 2">
            <a:extLst>
              <a:ext uri="{FF2B5EF4-FFF2-40B4-BE49-F238E27FC236}">
                <a16:creationId xmlns:a16="http://schemas.microsoft.com/office/drawing/2014/main" id="{3897C302-65B8-4B81-9D83-94B90826A88A}"/>
              </a:ext>
            </a:extLst>
          </p:cNvPr>
          <p:cNvSpPr>
            <a:spLocks noGrp="1"/>
          </p:cNvSpPr>
          <p:nvPr>
            <p:ph idx="1"/>
          </p:nvPr>
        </p:nvSpPr>
        <p:spPr/>
        <p:txBody>
          <a:bodyPr/>
          <a:lstStyle/>
          <a:p>
            <a:pPr marL="0" indent="0">
              <a:spcBef>
                <a:spcPts val="0"/>
              </a:spcBef>
              <a:buNone/>
            </a:pPr>
            <a:r>
              <a:rPr lang="de-DE" dirty="0"/>
              <a:t>Sollte der EUGH entscheiden, dass Innenumsätze nach deutschem Recht der Umsatzsteuer unterliegen, dann wird es die deutsche Gestaltung der Organschaft nicht mehr länger geben, was dann auch Folgen für Gestaltungen mit Tochtergesellschaften hat.</a:t>
            </a:r>
          </a:p>
          <a:p>
            <a:pPr marL="0" indent="0">
              <a:buNone/>
            </a:pPr>
            <a:endParaRPr lang="de-DE" dirty="0"/>
          </a:p>
        </p:txBody>
      </p:sp>
      <p:sp>
        <p:nvSpPr>
          <p:cNvPr id="4" name="Fußzeilenplatzhalter 3">
            <a:extLst>
              <a:ext uri="{FF2B5EF4-FFF2-40B4-BE49-F238E27FC236}">
                <a16:creationId xmlns:a16="http://schemas.microsoft.com/office/drawing/2014/main" id="{EB01AAD0-A6A1-4730-B28D-235C6E85758B}"/>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418052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390736-2C2B-4A4D-ADF3-81F5F69EED52}"/>
              </a:ext>
            </a:extLst>
          </p:cNvPr>
          <p:cNvSpPr>
            <a:spLocks noGrp="1"/>
          </p:cNvSpPr>
          <p:nvPr>
            <p:ph type="title"/>
          </p:nvPr>
        </p:nvSpPr>
        <p:spPr/>
        <p:txBody>
          <a:bodyPr/>
          <a:lstStyle/>
          <a:p>
            <a:r>
              <a:rPr lang="de-DE" sz="2400" dirty="0"/>
              <a:t>5.1. Aktuelles zur Lohnabrechnung</a:t>
            </a:r>
          </a:p>
        </p:txBody>
      </p:sp>
      <p:sp>
        <p:nvSpPr>
          <p:cNvPr id="3" name="Inhaltsplatzhalter 2">
            <a:extLst>
              <a:ext uri="{FF2B5EF4-FFF2-40B4-BE49-F238E27FC236}">
                <a16:creationId xmlns:a16="http://schemas.microsoft.com/office/drawing/2014/main" id="{3A82EBE4-12A6-4962-B375-9B40A6D610B2}"/>
              </a:ext>
            </a:extLst>
          </p:cNvPr>
          <p:cNvSpPr>
            <a:spLocks noGrp="1"/>
          </p:cNvSpPr>
          <p:nvPr>
            <p:ph idx="1"/>
          </p:nvPr>
        </p:nvSpPr>
        <p:spPr>
          <a:xfrm>
            <a:off x="611188" y="1131590"/>
            <a:ext cx="7993260" cy="3528392"/>
          </a:xfrm>
        </p:spPr>
        <p:txBody>
          <a:bodyPr/>
          <a:lstStyle/>
          <a:p>
            <a:pPr marL="0" indent="0">
              <a:buNone/>
            </a:pPr>
            <a:r>
              <a:rPr lang="de-DE" dirty="0">
                <a:cs typeface="Times New Roman" panose="02020603050405020304" pitchFamily="18" charset="0"/>
              </a:rPr>
              <a:t>Im Jahr 2023 gab es einige gesetzliche Neuerungen, wie zu Jahresbeginn die Einführung der elektronischen Arbeitsunfähigkeitsbescheinigung (</a:t>
            </a:r>
            <a:r>
              <a:rPr lang="de-DE" dirty="0" err="1">
                <a:cs typeface="Times New Roman" panose="02020603050405020304" pitchFamily="18" charset="0"/>
              </a:rPr>
              <a:t>eAU</a:t>
            </a:r>
            <a:r>
              <a:rPr lang="de-DE" dirty="0">
                <a:cs typeface="Times New Roman" panose="02020603050405020304" pitchFamily="18" charset="0"/>
              </a:rPr>
              <a:t>) und die Anhebung des Beitrages zur Pflegeversicherung mit dem Nachweis der Elterneigenschaft ab Juli 2023 zu nennen. Wir möchten Sie hiermit auf folgende Sachverhalte aufmerksam machen:</a:t>
            </a:r>
          </a:p>
          <a:p>
            <a:pPr marR="610"/>
            <a:r>
              <a:rPr lang="de-DE" dirty="0">
                <a:cs typeface="Times New Roman" panose="02020603050405020304" pitchFamily="18" charset="0"/>
              </a:rPr>
              <a:t>Für die Berücksichtigung der Fehlzeiten im Rahmen der </a:t>
            </a:r>
            <a:r>
              <a:rPr lang="de-DE" dirty="0" err="1">
                <a:cs typeface="Times New Roman" panose="02020603050405020304" pitchFamily="18" charset="0"/>
              </a:rPr>
              <a:t>eAU</a:t>
            </a:r>
            <a:r>
              <a:rPr lang="de-DE" dirty="0">
                <a:cs typeface="Times New Roman" panose="02020603050405020304" pitchFamily="18" charset="0"/>
              </a:rPr>
              <a:t> ist es zwingend notwendig, die Krankmeldezeiträumen getrennt voneinander anzugeben. Das bedeutet, die Abfrage an die Krankenkasse basiert noch immer auf dem System der Erst- und Folgebescheinigung. </a:t>
            </a:r>
          </a:p>
          <a:p>
            <a:pPr marL="0" indent="0">
              <a:buNone/>
            </a:pPr>
            <a:endParaRPr lang="de-DE" sz="1800" b="0" i="0" u="none" strike="noStrike" baseline="0" dirty="0">
              <a:solidFill>
                <a:srgbClr val="000000"/>
              </a:solidFill>
              <a:latin typeface="Arial" panose="020B0604020202020204" pitchFamily="34" charset="0"/>
            </a:endParaRPr>
          </a:p>
          <a:p>
            <a:pPr marL="0" indent="0">
              <a:buNone/>
            </a:pPr>
            <a:endParaRPr lang="de-DE" dirty="0"/>
          </a:p>
        </p:txBody>
      </p:sp>
      <p:sp>
        <p:nvSpPr>
          <p:cNvPr id="4" name="Fußzeilenplatzhalter 3">
            <a:extLst>
              <a:ext uri="{FF2B5EF4-FFF2-40B4-BE49-F238E27FC236}">
                <a16:creationId xmlns:a16="http://schemas.microsoft.com/office/drawing/2014/main" id="{2D7BCE94-B453-44C0-82BF-2BE199E40BBC}"/>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587857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Agenda</a:t>
            </a:r>
            <a:endParaRPr lang="de-DE" dirty="0"/>
          </a:p>
        </p:txBody>
      </p:sp>
      <p:sp>
        <p:nvSpPr>
          <p:cNvPr id="3" name="Inhaltsplatzhalter 2"/>
          <p:cNvSpPr>
            <a:spLocks noGrp="1"/>
          </p:cNvSpPr>
          <p:nvPr>
            <p:ph idx="1"/>
          </p:nvPr>
        </p:nvSpPr>
        <p:spPr>
          <a:xfrm>
            <a:off x="755576" y="1131590"/>
            <a:ext cx="7272808" cy="3528392"/>
          </a:xfrm>
        </p:spPr>
        <p:txBody>
          <a:bodyPr/>
          <a:lstStyle/>
          <a:p>
            <a:pPr>
              <a:buFont typeface="+mj-lt"/>
              <a:buAutoNum type="arabicPeriod"/>
            </a:pPr>
            <a:r>
              <a:rPr lang="de-DE" b="1" dirty="0"/>
              <a:t>Grundsteuerreform</a:t>
            </a:r>
          </a:p>
          <a:p>
            <a:pPr>
              <a:buFont typeface="+mj-lt"/>
              <a:buAutoNum type="arabicPeriod"/>
            </a:pPr>
            <a:r>
              <a:rPr lang="de-DE" b="1" dirty="0"/>
              <a:t>Gesetzesänderungen 2023</a:t>
            </a:r>
          </a:p>
          <a:p>
            <a:pPr>
              <a:buFont typeface="+mj-lt"/>
              <a:buAutoNum type="arabicPeriod"/>
            </a:pPr>
            <a:r>
              <a:rPr lang="de-DE" b="1" dirty="0"/>
              <a:t>Verwaltungsanweisungen</a:t>
            </a:r>
          </a:p>
          <a:p>
            <a:pPr>
              <a:buFont typeface="+mj-lt"/>
              <a:buAutoNum type="arabicPeriod"/>
            </a:pPr>
            <a:r>
              <a:rPr lang="de-DE" b="1" dirty="0"/>
              <a:t>BFH-/EUGH-Urteile</a:t>
            </a:r>
          </a:p>
          <a:p>
            <a:pPr>
              <a:buFont typeface="+mj-lt"/>
              <a:buAutoNum type="arabicPeriod"/>
            </a:pPr>
            <a:r>
              <a:rPr lang="de-DE" b="1" dirty="0"/>
              <a:t>Aktuelles</a:t>
            </a:r>
          </a:p>
        </p:txBody>
      </p:sp>
      <p:sp>
        <p:nvSpPr>
          <p:cNvPr id="4" name="Fußzeilenplatzhalter 3"/>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1585228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390736-2C2B-4A4D-ADF3-81F5F69EED52}"/>
              </a:ext>
            </a:extLst>
          </p:cNvPr>
          <p:cNvSpPr>
            <a:spLocks noGrp="1"/>
          </p:cNvSpPr>
          <p:nvPr>
            <p:ph type="title"/>
          </p:nvPr>
        </p:nvSpPr>
        <p:spPr/>
        <p:txBody>
          <a:bodyPr/>
          <a:lstStyle/>
          <a:p>
            <a:r>
              <a:rPr lang="de-DE" sz="2400" dirty="0"/>
              <a:t>5.1. Aktuelles zur Lohnabrechnung</a:t>
            </a:r>
          </a:p>
        </p:txBody>
      </p:sp>
      <p:sp>
        <p:nvSpPr>
          <p:cNvPr id="3" name="Inhaltsplatzhalter 2">
            <a:extLst>
              <a:ext uri="{FF2B5EF4-FFF2-40B4-BE49-F238E27FC236}">
                <a16:creationId xmlns:a16="http://schemas.microsoft.com/office/drawing/2014/main" id="{3A82EBE4-12A6-4962-B375-9B40A6D610B2}"/>
              </a:ext>
            </a:extLst>
          </p:cNvPr>
          <p:cNvSpPr>
            <a:spLocks noGrp="1"/>
          </p:cNvSpPr>
          <p:nvPr>
            <p:ph idx="1"/>
          </p:nvPr>
        </p:nvSpPr>
        <p:spPr/>
        <p:txBody>
          <a:bodyPr/>
          <a:lstStyle/>
          <a:p>
            <a:pPr marR="620"/>
            <a:r>
              <a:rPr lang="de-DE" dirty="0">
                <a:cs typeface="Times New Roman" panose="02020603050405020304" pitchFamily="18" charset="0"/>
              </a:rPr>
              <a:t>Wir möchten Sie nochmals bitten, die Nachweise der Elterneigens-</a:t>
            </a:r>
            <a:r>
              <a:rPr lang="de-DE" dirty="0" err="1">
                <a:cs typeface="Times New Roman" panose="02020603050405020304" pitchFamily="18" charset="0"/>
              </a:rPr>
              <a:t>chaften</a:t>
            </a:r>
            <a:r>
              <a:rPr lang="de-DE" dirty="0">
                <a:cs typeface="Times New Roman" panose="02020603050405020304" pitchFamily="18" charset="0"/>
              </a:rPr>
              <a:t> der Arbeitnehmer und das entsprechend unterschriebene Formular zu übersenden. Dies gilt auch für Arbeitnehmer, die keine Kinder haben und für zukünftig geborene Kinder.</a:t>
            </a:r>
          </a:p>
        </p:txBody>
      </p:sp>
      <p:sp>
        <p:nvSpPr>
          <p:cNvPr id="4" name="Fußzeilenplatzhalter 3">
            <a:extLst>
              <a:ext uri="{FF2B5EF4-FFF2-40B4-BE49-F238E27FC236}">
                <a16:creationId xmlns:a16="http://schemas.microsoft.com/office/drawing/2014/main" id="{2D7BCE94-B453-44C0-82BF-2BE199E40BBC}"/>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2916618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390736-2C2B-4A4D-ADF3-81F5F69EED52}"/>
              </a:ext>
            </a:extLst>
          </p:cNvPr>
          <p:cNvSpPr>
            <a:spLocks noGrp="1"/>
          </p:cNvSpPr>
          <p:nvPr>
            <p:ph type="title"/>
          </p:nvPr>
        </p:nvSpPr>
        <p:spPr/>
        <p:txBody>
          <a:bodyPr/>
          <a:lstStyle/>
          <a:p>
            <a:r>
              <a:rPr lang="de-DE" sz="2400" dirty="0"/>
              <a:t>5.1. Aktuelles zur Lohnabrechnung</a:t>
            </a:r>
          </a:p>
        </p:txBody>
      </p:sp>
      <p:sp>
        <p:nvSpPr>
          <p:cNvPr id="3" name="Inhaltsplatzhalter 2">
            <a:extLst>
              <a:ext uri="{FF2B5EF4-FFF2-40B4-BE49-F238E27FC236}">
                <a16:creationId xmlns:a16="http://schemas.microsoft.com/office/drawing/2014/main" id="{3A82EBE4-12A6-4962-B375-9B40A6D610B2}"/>
              </a:ext>
            </a:extLst>
          </p:cNvPr>
          <p:cNvSpPr>
            <a:spLocks noGrp="1"/>
          </p:cNvSpPr>
          <p:nvPr>
            <p:ph idx="1"/>
          </p:nvPr>
        </p:nvSpPr>
        <p:spPr/>
        <p:txBody>
          <a:bodyPr/>
          <a:lstStyle/>
          <a:p>
            <a:pPr marL="0" indent="0" algn="l">
              <a:buNone/>
            </a:pPr>
            <a:r>
              <a:rPr lang="de-DE" b="1" dirty="0">
                <a:cs typeface="Times New Roman" panose="02020603050405020304" pitchFamily="18" charset="0"/>
              </a:rPr>
              <a:t>Neuregelung ab dem Jahr 2024</a:t>
            </a:r>
          </a:p>
          <a:p>
            <a:pPr marR="610"/>
            <a:r>
              <a:rPr lang="de-DE" dirty="0">
                <a:cs typeface="Times New Roman" panose="02020603050405020304" pitchFamily="18" charset="0"/>
              </a:rPr>
              <a:t>Ab dem 01.01.2024 startet das neue Meldeverfahren zur Elternzeit. Zukünftig soll der Beginn und das Ende der Elternzeit den Kranken-kassen elektronisch übermittelt werden. Die Meldepflicht entsteht erstmalig bei Elternzeiten, die ab dem 01.01.2024 beginnen. </a:t>
            </a:r>
          </a:p>
          <a:p>
            <a:pPr marL="357188" marR="610" indent="0">
              <a:buNone/>
            </a:pPr>
            <a:r>
              <a:rPr lang="de-DE" dirty="0">
                <a:cs typeface="Times New Roman" panose="02020603050405020304" pitchFamily="18" charset="0"/>
              </a:rPr>
              <a:t>Für im Jahr 2023 begonnene Kinderbetreuungszeiten gibt es Übergangsregelungen. </a:t>
            </a:r>
          </a:p>
          <a:p>
            <a:pPr marL="357188" marR="610" indent="0">
              <a:buNone/>
            </a:pPr>
            <a:r>
              <a:rPr lang="de-DE" dirty="0">
                <a:cs typeface="Times New Roman" panose="02020603050405020304" pitchFamily="18" charset="0"/>
              </a:rPr>
              <a:t>Bei geringfügig Beschäftigten (auch während der Elternzeit) und </a:t>
            </a:r>
            <a:br>
              <a:rPr lang="de-DE" dirty="0">
                <a:cs typeface="Times New Roman" panose="02020603050405020304" pitchFamily="18" charset="0"/>
              </a:rPr>
            </a:br>
            <a:r>
              <a:rPr lang="de-DE" dirty="0">
                <a:cs typeface="Times New Roman" panose="02020603050405020304" pitchFamily="18" charset="0"/>
              </a:rPr>
              <a:t>privat versicherten Arbeitnehmern entfällt die Meldepflicht.</a:t>
            </a:r>
          </a:p>
        </p:txBody>
      </p:sp>
      <p:sp>
        <p:nvSpPr>
          <p:cNvPr id="4" name="Fußzeilenplatzhalter 3">
            <a:extLst>
              <a:ext uri="{FF2B5EF4-FFF2-40B4-BE49-F238E27FC236}">
                <a16:creationId xmlns:a16="http://schemas.microsoft.com/office/drawing/2014/main" id="{2D7BCE94-B453-44C0-82BF-2BE199E40BBC}"/>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2134573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E02502-C3AC-4697-A6B0-276C4E69BD31}"/>
              </a:ext>
            </a:extLst>
          </p:cNvPr>
          <p:cNvSpPr>
            <a:spLocks noGrp="1"/>
          </p:cNvSpPr>
          <p:nvPr>
            <p:ph type="title"/>
          </p:nvPr>
        </p:nvSpPr>
        <p:spPr/>
        <p:txBody>
          <a:bodyPr/>
          <a:lstStyle/>
          <a:p>
            <a:r>
              <a:rPr lang="de-DE" sz="2400" dirty="0"/>
              <a:t>5.2. Aktuelles zur Steuererklärung</a:t>
            </a:r>
          </a:p>
        </p:txBody>
      </p:sp>
      <p:sp>
        <p:nvSpPr>
          <p:cNvPr id="3" name="Inhaltsplatzhalter 2">
            <a:extLst>
              <a:ext uri="{FF2B5EF4-FFF2-40B4-BE49-F238E27FC236}">
                <a16:creationId xmlns:a16="http://schemas.microsoft.com/office/drawing/2014/main" id="{40D6A42B-DC93-46B6-9C74-A86C14C87E32}"/>
              </a:ext>
            </a:extLst>
          </p:cNvPr>
          <p:cNvSpPr>
            <a:spLocks noGrp="1"/>
          </p:cNvSpPr>
          <p:nvPr>
            <p:ph idx="1"/>
          </p:nvPr>
        </p:nvSpPr>
        <p:spPr/>
        <p:txBody>
          <a:bodyPr/>
          <a:lstStyle/>
          <a:p>
            <a:pPr marL="0" indent="0">
              <a:buNone/>
            </a:pPr>
            <a:r>
              <a:rPr lang="de-DE" dirty="0"/>
              <a:t>Innergemeinschaftlicher Erwerb ist umsatzsteuerpflichtig</a:t>
            </a:r>
          </a:p>
          <a:p>
            <a:pPr>
              <a:spcAft>
                <a:spcPts val="0"/>
              </a:spcAft>
            </a:pPr>
            <a:r>
              <a:rPr lang="de-DE" dirty="0"/>
              <a:t>Kauf von Waren aus dem EU-Ausland</a:t>
            </a:r>
          </a:p>
          <a:p>
            <a:pPr>
              <a:spcAft>
                <a:spcPts val="0"/>
              </a:spcAft>
            </a:pPr>
            <a:r>
              <a:rPr lang="de-DE" dirty="0"/>
              <a:t>Amazon Firmenaccount</a:t>
            </a:r>
          </a:p>
          <a:p>
            <a:pPr>
              <a:spcAft>
                <a:spcPts val="0"/>
              </a:spcAft>
            </a:pPr>
            <a:r>
              <a:rPr lang="de-DE" dirty="0"/>
              <a:t>EU-Kontrollverfahren</a:t>
            </a:r>
          </a:p>
          <a:p>
            <a:r>
              <a:rPr lang="de-DE" dirty="0"/>
              <a:t>Steuerstrafverfahren</a:t>
            </a:r>
          </a:p>
          <a:p>
            <a:pPr marL="0" indent="0">
              <a:buNone/>
            </a:pPr>
            <a:r>
              <a:rPr lang="de-DE" dirty="0"/>
              <a:t>Steuerfreie Umsätze in der Umsatzsteuervoranmeldung</a:t>
            </a:r>
          </a:p>
          <a:p>
            <a:pPr>
              <a:spcAft>
                <a:spcPts val="0"/>
              </a:spcAft>
            </a:pPr>
            <a:r>
              <a:rPr lang="de-DE" dirty="0"/>
              <a:t>Alle umsatzsteuerfreien Einnahmen sind in der Voranmeldung anzugeben</a:t>
            </a:r>
          </a:p>
          <a:p>
            <a:r>
              <a:rPr lang="de-DE" dirty="0"/>
              <a:t>Möglichst vollständige Angabe incl. </a:t>
            </a:r>
            <a:r>
              <a:rPr lang="de-DE" dirty="0" err="1"/>
              <a:t>SbE</a:t>
            </a:r>
            <a:endParaRPr lang="de-DE" dirty="0"/>
          </a:p>
        </p:txBody>
      </p:sp>
      <p:sp>
        <p:nvSpPr>
          <p:cNvPr id="4" name="Fußzeilenplatzhalter 3">
            <a:extLst>
              <a:ext uri="{FF2B5EF4-FFF2-40B4-BE49-F238E27FC236}">
                <a16:creationId xmlns:a16="http://schemas.microsoft.com/office/drawing/2014/main" id="{A8871E79-5CDC-400A-B337-D47D174203E8}"/>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1354638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1. Grundsteuerreform</a:t>
            </a:r>
          </a:p>
        </p:txBody>
      </p:sp>
      <p:sp>
        <p:nvSpPr>
          <p:cNvPr id="3" name="Inhaltsplatzhalter 2"/>
          <p:cNvSpPr>
            <a:spLocks noGrp="1"/>
          </p:cNvSpPr>
          <p:nvPr>
            <p:ph idx="1"/>
          </p:nvPr>
        </p:nvSpPr>
        <p:spPr/>
        <p:txBody>
          <a:bodyPr/>
          <a:lstStyle/>
          <a:p>
            <a:pPr algn="l"/>
            <a:r>
              <a:rPr lang="de-DE" dirty="0">
                <a:cs typeface="Times New Roman" panose="02020603050405020304" pitchFamily="18" charset="0"/>
              </a:rPr>
              <a:t>Bescheide gehen langsam ein</a:t>
            </a:r>
          </a:p>
          <a:p>
            <a:pPr algn="l"/>
            <a:r>
              <a:rPr lang="de-DE" dirty="0">
                <a:cs typeface="Times New Roman" panose="02020603050405020304" pitchFamily="18" charset="0"/>
              </a:rPr>
              <a:t>Parameter sind aufgrund fehlender Berechnungen vielfach nicht überprüfbar</a:t>
            </a:r>
          </a:p>
          <a:p>
            <a:pPr algn="l"/>
            <a:r>
              <a:rPr lang="de-DE" dirty="0">
                <a:cs typeface="Times New Roman" panose="02020603050405020304" pitchFamily="18" charset="0"/>
              </a:rPr>
              <a:t>Vergünstigung für Vermietungsgenossenschaften nicht vergessen</a:t>
            </a:r>
          </a:p>
          <a:p>
            <a:pPr algn="l"/>
            <a:endParaRPr lang="de-DE" sz="1650" b="1" i="0" u="none" strike="noStrike" baseline="0" dirty="0">
              <a:solidFill>
                <a:srgbClr val="5B9CD6"/>
              </a:solidFill>
              <a:latin typeface="+mn-lt"/>
            </a:endParaRPr>
          </a:p>
        </p:txBody>
      </p:sp>
      <p:sp>
        <p:nvSpPr>
          <p:cNvPr id="4" name="Fußzeilenplatzhalter 3"/>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84158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E5BD28-3E3D-4A7A-9264-4DDBD6C20B4C}"/>
              </a:ext>
            </a:extLst>
          </p:cNvPr>
          <p:cNvSpPr>
            <a:spLocks noGrp="1"/>
          </p:cNvSpPr>
          <p:nvPr>
            <p:ph type="title"/>
          </p:nvPr>
        </p:nvSpPr>
        <p:spPr/>
        <p:txBody>
          <a:bodyPr/>
          <a:lstStyle/>
          <a:p>
            <a:r>
              <a:rPr lang="de-DE" sz="2400" dirty="0"/>
              <a:t>2. Gesetzesänderungen 2023</a:t>
            </a:r>
          </a:p>
        </p:txBody>
      </p:sp>
      <p:sp>
        <p:nvSpPr>
          <p:cNvPr id="3" name="Inhaltsplatzhalter 2">
            <a:extLst>
              <a:ext uri="{FF2B5EF4-FFF2-40B4-BE49-F238E27FC236}">
                <a16:creationId xmlns:a16="http://schemas.microsoft.com/office/drawing/2014/main" id="{FA07E335-675C-431F-9D6A-9B64FB606E78}"/>
              </a:ext>
            </a:extLst>
          </p:cNvPr>
          <p:cNvSpPr>
            <a:spLocks noGrp="1"/>
          </p:cNvSpPr>
          <p:nvPr>
            <p:ph idx="1"/>
          </p:nvPr>
        </p:nvSpPr>
        <p:spPr/>
        <p:txBody>
          <a:bodyPr/>
          <a:lstStyle/>
          <a:p>
            <a:pPr marL="0" indent="0">
              <a:buNone/>
            </a:pPr>
            <a:r>
              <a:rPr lang="de-DE" b="1" dirty="0">
                <a:effectLst/>
              </a:rPr>
              <a:t>Wachstumschancengesetz</a:t>
            </a:r>
            <a:endParaRPr lang="de-DE" dirty="0">
              <a:effectLst/>
            </a:endParaRPr>
          </a:p>
          <a:p>
            <a:pPr marL="0" indent="0" algn="l">
              <a:buNone/>
            </a:pPr>
            <a:r>
              <a:rPr lang="de-DE" b="1" dirty="0">
                <a:cs typeface="Times New Roman" panose="02020603050405020304" pitchFamily="18" charset="0"/>
              </a:rPr>
              <a:t>Einführung einer zeitlich befristeten degressiven Abschreibung für Wohngebäude (§ 7 Abs. 5a EStG-E)</a:t>
            </a:r>
          </a:p>
          <a:p>
            <a:pPr algn="l"/>
            <a:r>
              <a:rPr lang="de-DE" dirty="0">
                <a:cs typeface="Times New Roman" panose="02020603050405020304" pitchFamily="18" charset="0"/>
              </a:rPr>
              <a:t>Allerdings soll die neue Vorschrift erst (nur) zur Anwendung kommen, wenn mit der Herstellung nach dem 30.09.2023 begonnen wurde. Als Beginn der Herstellung soll grundsätzlich das Datum in der nach den jeweiligen landesrechtlichen Vorschriften einzureichenden Baubeginnsanzeige gelten</a:t>
            </a:r>
            <a:r>
              <a:rPr lang="de-DE" sz="1800" b="0" i="0" u="none" strike="noStrike" baseline="0" dirty="0">
                <a:solidFill>
                  <a:srgbClr val="000000"/>
                </a:solidFill>
                <a:latin typeface="Frutiger"/>
              </a:rPr>
              <a:t>.</a:t>
            </a:r>
          </a:p>
          <a:p>
            <a:pPr>
              <a:buFont typeface="Symbol" panose="05050102010706020507" pitchFamily="18" charset="2"/>
              <a:buChar char="-"/>
            </a:pPr>
            <a:r>
              <a:rPr lang="de-DE" dirty="0">
                <a:cs typeface="Times New Roman" panose="02020603050405020304" pitchFamily="18" charset="0"/>
              </a:rPr>
              <a:t>Die Abschreibung erfolgt mit 6 % auf den jeweiligen Restbuchwert.</a:t>
            </a:r>
          </a:p>
          <a:p>
            <a:pPr marL="0" indent="0">
              <a:buNone/>
            </a:pPr>
            <a:endParaRPr lang="de-DE" dirty="0"/>
          </a:p>
        </p:txBody>
      </p:sp>
      <p:sp>
        <p:nvSpPr>
          <p:cNvPr id="4" name="Fußzeilenplatzhalter 3">
            <a:extLst>
              <a:ext uri="{FF2B5EF4-FFF2-40B4-BE49-F238E27FC236}">
                <a16:creationId xmlns:a16="http://schemas.microsoft.com/office/drawing/2014/main" id="{FD69848E-648F-498C-AF27-5C775FD10E89}"/>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967878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E5BD28-3E3D-4A7A-9264-4DDBD6C20B4C}"/>
              </a:ext>
            </a:extLst>
          </p:cNvPr>
          <p:cNvSpPr>
            <a:spLocks noGrp="1"/>
          </p:cNvSpPr>
          <p:nvPr>
            <p:ph type="title"/>
          </p:nvPr>
        </p:nvSpPr>
        <p:spPr/>
        <p:txBody>
          <a:bodyPr/>
          <a:lstStyle/>
          <a:p>
            <a:r>
              <a:rPr lang="de-DE" sz="2400" dirty="0"/>
              <a:t>2. Gesetzesänderungen 2023</a:t>
            </a:r>
          </a:p>
        </p:txBody>
      </p:sp>
      <p:sp>
        <p:nvSpPr>
          <p:cNvPr id="3" name="Inhaltsplatzhalter 2">
            <a:extLst>
              <a:ext uri="{FF2B5EF4-FFF2-40B4-BE49-F238E27FC236}">
                <a16:creationId xmlns:a16="http://schemas.microsoft.com/office/drawing/2014/main" id="{FA07E335-675C-431F-9D6A-9B64FB606E78}"/>
              </a:ext>
            </a:extLst>
          </p:cNvPr>
          <p:cNvSpPr>
            <a:spLocks noGrp="1"/>
          </p:cNvSpPr>
          <p:nvPr>
            <p:ph idx="1"/>
          </p:nvPr>
        </p:nvSpPr>
        <p:spPr/>
        <p:txBody>
          <a:bodyPr/>
          <a:lstStyle/>
          <a:p>
            <a:pPr marL="0" indent="0" algn="l">
              <a:buNone/>
            </a:pPr>
            <a:r>
              <a:rPr lang="de-DE" b="1" dirty="0">
                <a:cs typeface="Times New Roman" panose="02020603050405020304" pitchFamily="18" charset="0"/>
              </a:rPr>
              <a:t>Klimaschutz-Investitionsprämiengesetz</a:t>
            </a:r>
          </a:p>
          <a:p>
            <a:pPr>
              <a:spcBef>
                <a:spcPts val="0"/>
              </a:spcBef>
            </a:pPr>
            <a:r>
              <a:rPr lang="de-DE" dirty="0">
                <a:cs typeface="Times New Roman" panose="02020603050405020304" pitchFamily="18" charset="0"/>
              </a:rPr>
              <a:t>Anspruchsberechtigt nach § 1 Abs. 1 des </a:t>
            </a:r>
            <a:r>
              <a:rPr lang="de-DE" dirty="0" err="1">
                <a:cs typeface="Times New Roman" panose="02020603050405020304" pitchFamily="18" charset="0"/>
              </a:rPr>
              <a:t>KlimaInvPG</a:t>
            </a:r>
            <a:r>
              <a:rPr lang="de-DE" dirty="0">
                <a:cs typeface="Times New Roman" panose="02020603050405020304" pitchFamily="18" charset="0"/>
              </a:rPr>
              <a:t>-E sollen </a:t>
            </a:r>
            <a:r>
              <a:rPr lang="de-DE" dirty="0" err="1">
                <a:cs typeface="Times New Roman" panose="02020603050405020304" pitchFamily="18" charset="0"/>
              </a:rPr>
              <a:t>unbe</a:t>
            </a:r>
            <a:r>
              <a:rPr lang="de-DE" dirty="0">
                <a:cs typeface="Times New Roman" panose="02020603050405020304" pitchFamily="18" charset="0"/>
              </a:rPr>
              <a:t>-schränkt Steuerpflichtige i. S. d. Einkommensteuer- und Körperschaft-steuergesetzes sein, soweit sie steuerpflichtige Einkünfte i. S. d. § 2 Abs. 1 Satz 1 Nr. 1 bis 3 EStG erzielen und nicht von der Besteuerung befreit sind. Damit sind alle Vermietungsgenossenschaften </a:t>
            </a:r>
            <a:r>
              <a:rPr lang="de-DE" dirty="0" err="1">
                <a:cs typeface="Times New Roman" panose="02020603050405020304" pitchFamily="18" charset="0"/>
              </a:rPr>
              <a:t>ausge</a:t>
            </a:r>
            <a:r>
              <a:rPr lang="de-DE" dirty="0">
                <a:cs typeface="Times New Roman" panose="02020603050405020304" pitchFamily="18" charset="0"/>
              </a:rPr>
              <a:t>-schlossen.</a:t>
            </a:r>
          </a:p>
          <a:p>
            <a:pPr marR="2070">
              <a:spcBef>
                <a:spcPts val="0"/>
              </a:spcBef>
            </a:pPr>
            <a:r>
              <a:rPr lang="de-DE" dirty="0">
                <a:cs typeface="Times New Roman" panose="02020603050405020304" pitchFamily="18" charset="0"/>
              </a:rPr>
              <a:t>Es ist vorgesehen, dass lediglich die Anschaffung und Herstellung von neuen abnutzbaren </a:t>
            </a:r>
            <a:r>
              <a:rPr lang="de-DE" b="1" dirty="0">
                <a:cs typeface="Times New Roman" panose="02020603050405020304" pitchFamily="18" charset="0"/>
              </a:rPr>
              <a:t>beweglichen</a:t>
            </a:r>
            <a:r>
              <a:rPr lang="de-DE" dirty="0">
                <a:cs typeface="Times New Roman" panose="02020603050405020304" pitchFamily="18" charset="0"/>
              </a:rPr>
              <a:t> Wirtschaftsgütern des </a:t>
            </a:r>
            <a:r>
              <a:rPr lang="de-DE" dirty="0" err="1">
                <a:cs typeface="Times New Roman" panose="02020603050405020304" pitchFamily="18" charset="0"/>
              </a:rPr>
              <a:t>Anlagever</a:t>
            </a:r>
            <a:r>
              <a:rPr lang="de-DE" dirty="0">
                <a:cs typeface="Times New Roman" panose="02020603050405020304" pitchFamily="18" charset="0"/>
              </a:rPr>
              <a:t>-mögens sowie Maßnahmen an bestehenden beweglichen Wirtschafts-gütern des Anlagevermögens, die zu nachträglichen Anschaffungs- oder Herstellungskosten führen begünstigt sind – </a:t>
            </a:r>
            <a:r>
              <a:rPr lang="de-DE" b="1" dirty="0">
                <a:cs typeface="Times New Roman" panose="02020603050405020304" pitchFamily="18" charset="0"/>
              </a:rPr>
              <a:t>nicht Gebäude</a:t>
            </a:r>
            <a:r>
              <a:rPr lang="de-DE" dirty="0">
                <a:cs typeface="Times New Roman" panose="02020603050405020304" pitchFamily="18" charset="0"/>
              </a:rPr>
              <a:t>.</a:t>
            </a:r>
          </a:p>
          <a:p>
            <a:endParaRPr lang="de-DE" dirty="0"/>
          </a:p>
        </p:txBody>
      </p:sp>
      <p:sp>
        <p:nvSpPr>
          <p:cNvPr id="4" name="Fußzeilenplatzhalter 3">
            <a:extLst>
              <a:ext uri="{FF2B5EF4-FFF2-40B4-BE49-F238E27FC236}">
                <a16:creationId xmlns:a16="http://schemas.microsoft.com/office/drawing/2014/main" id="{FD69848E-648F-498C-AF27-5C775FD10E89}"/>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113404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indent="0">
              <a:buNone/>
            </a:pPr>
            <a:r>
              <a:rPr lang="de-DE" sz="1800" b="1" dirty="0">
                <a:effectLst/>
                <a:latin typeface="Arial" panose="020B0604020202020204" pitchFamily="34" charset="0"/>
                <a:ea typeface="Calibri" panose="020F0502020204030204" pitchFamily="34" charset="0"/>
              </a:rPr>
              <a:t>Unterstützung für Ukraine-Flüchtlinge – </a:t>
            </a:r>
            <a:br>
              <a:rPr lang="de-DE" sz="1800" b="1" dirty="0">
                <a:effectLst/>
                <a:latin typeface="Arial" panose="020B0604020202020204" pitchFamily="34" charset="0"/>
                <a:ea typeface="Calibri" panose="020F0502020204030204" pitchFamily="34" charset="0"/>
              </a:rPr>
            </a:br>
            <a:r>
              <a:rPr lang="de-DE" sz="1800" b="1" dirty="0">
                <a:effectLst/>
                <a:latin typeface="Arial" panose="020B0604020202020204" pitchFamily="34" charset="0"/>
                <a:ea typeface="Calibri" panose="020F0502020204030204" pitchFamily="34" charset="0"/>
              </a:rPr>
              <a:t>BMF vom 31.03.2022, 11.11.2022 sowie vom 17.10.2023</a:t>
            </a:r>
          </a:p>
          <a:p>
            <a:pPr marL="342900" lvl="0" indent="-342900">
              <a:lnSpc>
                <a:spcPct val="115000"/>
              </a:lnSpc>
              <a:buFont typeface="+mj-lt"/>
              <a:buAutoNum type="arabicPeriod"/>
            </a:pPr>
            <a:r>
              <a:rPr lang="de-DE" sz="1800" b="1" dirty="0">
                <a:effectLst/>
                <a:latin typeface="Arial" panose="020B0604020202020204" pitchFamily="34" charset="0"/>
                <a:ea typeface="Calibri" panose="020F0502020204030204" pitchFamily="34" charset="0"/>
                <a:cs typeface="Times New Roman" panose="02020603050405020304" pitchFamily="18" charset="0"/>
              </a:rPr>
              <a:t>Vermietungsgenossenschaften</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360363" indent="-360363">
              <a:lnSpc>
                <a:spcPct val="115000"/>
              </a:lnSpc>
            </a:pPr>
            <a:r>
              <a:rPr lang="de-DE" sz="1800" dirty="0">
                <a:effectLst/>
                <a:latin typeface="Arial" panose="020B0604020202020204" pitchFamily="34" charset="0"/>
                <a:ea typeface="Calibri" panose="020F0502020204030204" pitchFamily="34" charset="0"/>
                <a:cs typeface="Times New Roman" panose="02020603050405020304" pitchFamily="18" charset="0"/>
              </a:rPr>
              <a:t>Bei Vermietungsgenossenschaften bleiben aus Billigkeitsgründen </a:t>
            </a:r>
            <a:br>
              <a:rPr lang="de-DE" sz="1800" dirty="0">
                <a:effectLst/>
                <a:latin typeface="Arial" panose="020B0604020202020204" pitchFamily="34" charset="0"/>
                <a:ea typeface="Calibri" panose="020F0502020204030204" pitchFamily="34" charset="0"/>
                <a:cs typeface="Times New Roman" panose="02020603050405020304" pitchFamily="18" charset="0"/>
              </a:rPr>
            </a:br>
            <a:r>
              <a:rPr lang="de-DE" sz="1800" dirty="0">
                <a:effectLst/>
                <a:latin typeface="Arial" panose="020B0604020202020204" pitchFamily="34" charset="0"/>
                <a:ea typeface="Calibri" panose="020F0502020204030204" pitchFamily="34" charset="0"/>
                <a:cs typeface="Times New Roman" panose="02020603050405020304" pitchFamily="18" charset="0"/>
              </a:rPr>
              <a:t>bis zum 31.12.2024 Einnahmen aus der Wohnraumüberlassung </a:t>
            </a:r>
            <a:br>
              <a:rPr lang="de-DE" sz="1800" dirty="0">
                <a:effectLst/>
                <a:latin typeface="Arial" panose="020B0604020202020204" pitchFamily="34" charset="0"/>
                <a:ea typeface="Calibri" panose="020F0502020204030204" pitchFamily="34" charset="0"/>
                <a:cs typeface="Times New Roman" panose="02020603050405020304" pitchFamily="18" charset="0"/>
              </a:rPr>
            </a:br>
            <a:r>
              <a:rPr lang="de-DE" sz="1800" dirty="0">
                <a:effectLst/>
                <a:latin typeface="Arial" panose="020B0604020202020204" pitchFamily="34" charset="0"/>
                <a:ea typeface="Calibri" panose="020F0502020204030204" pitchFamily="34" charset="0"/>
                <a:cs typeface="Times New Roman" panose="02020603050405020304" pitchFamily="18" charset="0"/>
              </a:rPr>
              <a:t>an Kriegsflüchtlinge aus der Ukraine, die keine Mitglieder der Vermietungsgenossenschaft sind, bei der </a:t>
            </a:r>
            <a:r>
              <a:rPr lang="de-DE" sz="1800" b="1" dirty="0">
                <a:effectLst/>
                <a:latin typeface="Arial" panose="020B0604020202020204" pitchFamily="34" charset="0"/>
                <a:ea typeface="Calibri" panose="020F0502020204030204" pitchFamily="34" charset="0"/>
                <a:cs typeface="Times New Roman" panose="02020603050405020304" pitchFamily="18" charset="0"/>
              </a:rPr>
              <a:t>Berechnung der </a:t>
            </a:r>
            <a:br>
              <a:rPr lang="de-DE" sz="1800" b="1" dirty="0">
                <a:effectLst/>
                <a:latin typeface="Arial" panose="020B0604020202020204" pitchFamily="34" charset="0"/>
                <a:ea typeface="Calibri" panose="020F0502020204030204" pitchFamily="34" charset="0"/>
                <a:cs typeface="Times New Roman" panose="02020603050405020304" pitchFamily="18" charset="0"/>
              </a:rPr>
            </a:br>
            <a:r>
              <a:rPr lang="de-DE" sz="1800" b="1" dirty="0">
                <a:effectLst/>
                <a:latin typeface="Arial" panose="020B0604020202020204" pitchFamily="34" charset="0"/>
                <a:ea typeface="Calibri" panose="020F0502020204030204" pitchFamily="34" charset="0"/>
                <a:cs typeface="Times New Roman" panose="02020603050405020304" pitchFamily="18" charset="0"/>
              </a:rPr>
              <a:t>10-Prozent-Grenze</a:t>
            </a:r>
            <a:r>
              <a:rPr lang="de-DE" sz="1800" dirty="0">
                <a:effectLst/>
                <a:latin typeface="Arial" panose="020B0604020202020204" pitchFamily="34" charset="0"/>
                <a:ea typeface="Calibri" panose="020F0502020204030204" pitchFamily="34" charset="0"/>
                <a:cs typeface="Times New Roman" panose="02020603050405020304" pitchFamily="18" charset="0"/>
              </a:rPr>
              <a:t> </a:t>
            </a:r>
            <a:r>
              <a:rPr lang="de-DE" sz="1800" b="1" dirty="0">
                <a:effectLst/>
                <a:latin typeface="Arial" panose="020B0604020202020204" pitchFamily="34" charset="0"/>
                <a:ea typeface="Calibri" panose="020F0502020204030204" pitchFamily="34" charset="0"/>
                <a:cs typeface="Times New Roman" panose="02020603050405020304" pitchFamily="18" charset="0"/>
              </a:rPr>
              <a:t>unberücksichtigt</a:t>
            </a:r>
            <a:r>
              <a:rPr lang="de-DE" sz="1800" dirty="0">
                <a:effectLst/>
                <a:latin typeface="Arial" panose="020B0604020202020204" pitchFamily="34" charset="0"/>
                <a:ea typeface="Calibri" panose="020F0502020204030204" pitchFamily="34" charset="0"/>
                <a:cs typeface="Times New Roman" panose="02020603050405020304" pitchFamily="18" charset="0"/>
              </a:rPr>
              <a:t>.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1792718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indent="0">
              <a:spcAft>
                <a:spcPts val="1000"/>
              </a:spcAft>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Diese Einnahmen sind dabei weder bei der Bestimmung der gesamten Einnahmen der Vermietungsgenossenschaft noch bei der Ermittlung der steuerpflichtigen Einnahmen aus nicht in § 5 Absatz 1 Nummer 10 Satz 1 KStG bezeichneten Tätigkeiten zu berücksichtigen.</a:t>
            </a:r>
          </a:p>
          <a:p>
            <a:pPr marL="0" indent="0">
              <a:buNone/>
            </a:pPr>
            <a:r>
              <a:rPr lang="de-DE" dirty="0">
                <a:cs typeface="Times New Roman" panose="02020603050405020304" pitchFamily="18" charset="0"/>
              </a:rPr>
              <a:t>Das BMF hat gegenüber dem GdW klargestellt, dass solche Einnahmen ertragsteuerlich nicht begünstigte Einnahmen also steuerpflichtige Ein-nahmen darstellen; sie bleiben "lediglich" bei der Ermittlung der 10%-Einnahmengrenze – zur Bestimmung des steuerlichen Status der Genossenschaft – unberücksichtigt. </a:t>
            </a:r>
          </a:p>
          <a:p>
            <a:pPr marL="0" indent="0">
              <a:buNone/>
            </a:pPr>
            <a:r>
              <a:rPr lang="de-DE" dirty="0">
                <a:cs typeface="Times New Roman" panose="02020603050405020304" pitchFamily="18" charset="0"/>
              </a:rPr>
              <a:t>Die Regelungen zur Mitgliedschaft von Landkreis oder Kommune bleiben dabei unberührt.</a:t>
            </a: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1048310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lvl="0" indent="0">
              <a:lnSpc>
                <a:spcPct val="115000"/>
              </a:lnSpc>
              <a:buNone/>
            </a:pPr>
            <a:r>
              <a:rPr lang="de-DE" sz="1800" b="1" dirty="0">
                <a:effectLst/>
                <a:latin typeface="Arial" panose="020B0604020202020204" pitchFamily="34" charset="0"/>
                <a:ea typeface="Calibri" panose="020F0502020204030204" pitchFamily="34" charset="0"/>
                <a:cs typeface="Times New Roman" panose="02020603050405020304" pitchFamily="18" charset="0"/>
              </a:rPr>
              <a:t>2. Erweiterte Kürzung</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Einnahmen aus der Verwaltung und Nutzung des eigenen Grundbesitzes unterliegen dem Grunde nach der erweiterten Kürzung nach § 9 Nr. 1 </a:t>
            </a:r>
            <a:br>
              <a:rPr lang="de-DE" sz="1800" dirty="0">
                <a:effectLst/>
                <a:latin typeface="Arial" panose="020B0604020202020204" pitchFamily="34" charset="0"/>
                <a:ea typeface="Calibri" panose="020F0502020204030204" pitchFamily="34" charset="0"/>
                <a:cs typeface="Times New Roman" panose="02020603050405020304" pitchFamily="18" charset="0"/>
              </a:rPr>
            </a:br>
            <a:r>
              <a:rPr lang="de-DE" sz="1800" dirty="0">
                <a:effectLst/>
                <a:latin typeface="Arial" panose="020B0604020202020204" pitchFamily="34" charset="0"/>
                <a:ea typeface="Calibri" panose="020F0502020204030204" pitchFamily="34" charset="0"/>
                <a:cs typeface="Times New Roman" panose="02020603050405020304" pitchFamily="18" charset="0"/>
              </a:rPr>
              <a:t>Satz 2 GewStG. </a:t>
            </a:r>
          </a:p>
          <a:p>
            <a:pPr marL="0" indent="0">
              <a:lnSpc>
                <a:spcPct val="115000"/>
              </a:lnSpc>
              <a:spcAft>
                <a:spcPts val="1000"/>
              </a:spcAft>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Ob die entgeltliche Überlassung von möbliertem Wohnraum an Kriegs-flüchtlinge aus der Ukraine den Tatbestand der Gewerblichkeit erfüllt, wird aus </a:t>
            </a:r>
            <a:r>
              <a:rPr lang="de-DE" sz="1800" b="1" dirty="0">
                <a:effectLst/>
                <a:latin typeface="Arial" panose="020B0604020202020204" pitchFamily="34" charset="0"/>
                <a:ea typeface="Calibri" panose="020F0502020204030204" pitchFamily="34" charset="0"/>
                <a:cs typeface="Times New Roman" panose="02020603050405020304" pitchFamily="18" charset="0"/>
              </a:rPr>
              <a:t>Billigkeitsgründen</a:t>
            </a:r>
            <a:r>
              <a:rPr lang="de-DE" sz="1800" dirty="0">
                <a:effectLst/>
                <a:latin typeface="Arial" panose="020B0604020202020204" pitchFamily="34" charset="0"/>
                <a:ea typeface="Calibri" panose="020F0502020204030204" pitchFamily="34" charset="0"/>
                <a:cs typeface="Times New Roman" panose="02020603050405020304" pitchFamily="18" charset="0"/>
              </a:rPr>
              <a:t> für Einnahmen bis zum 31.12.2024 </a:t>
            </a:r>
            <a:r>
              <a:rPr lang="de-DE" sz="1800" b="1" dirty="0">
                <a:effectLst/>
                <a:latin typeface="Arial" panose="020B0604020202020204" pitchFamily="34" charset="0"/>
                <a:ea typeface="Calibri" panose="020F0502020204030204" pitchFamily="34" charset="0"/>
                <a:cs typeface="Times New Roman" panose="02020603050405020304" pitchFamily="18" charset="0"/>
              </a:rPr>
              <a:t>nicht geprüft</a:t>
            </a:r>
            <a:r>
              <a:rPr lang="de-DE" sz="1800" dirty="0">
                <a:effectLst/>
                <a:latin typeface="Arial" panose="020B0604020202020204" pitchFamily="34" charset="0"/>
                <a:ea typeface="Calibri" panose="020F0502020204030204" pitchFamily="34" charset="0"/>
                <a:cs typeface="Times New Roman" panose="02020603050405020304" pitchFamily="18" charset="0"/>
              </a:rPr>
              <a:t>.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708539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F6439-29F9-44F4-8C4B-29822A3B66B7}"/>
              </a:ext>
            </a:extLst>
          </p:cNvPr>
          <p:cNvSpPr>
            <a:spLocks noGrp="1"/>
          </p:cNvSpPr>
          <p:nvPr>
            <p:ph type="title"/>
          </p:nvPr>
        </p:nvSpPr>
        <p:spPr/>
        <p:txBody>
          <a:bodyPr/>
          <a:lstStyle/>
          <a:p>
            <a:r>
              <a:rPr lang="de-DE" sz="2400" dirty="0"/>
              <a:t>3. Verwaltungsanweisungen 2023</a:t>
            </a:r>
          </a:p>
        </p:txBody>
      </p:sp>
      <p:sp>
        <p:nvSpPr>
          <p:cNvPr id="3" name="Inhaltsplatzhalter 2">
            <a:extLst>
              <a:ext uri="{FF2B5EF4-FFF2-40B4-BE49-F238E27FC236}">
                <a16:creationId xmlns:a16="http://schemas.microsoft.com/office/drawing/2014/main" id="{82A82770-157F-422F-861E-D887E8CF436C}"/>
              </a:ext>
            </a:extLst>
          </p:cNvPr>
          <p:cNvSpPr>
            <a:spLocks noGrp="1"/>
          </p:cNvSpPr>
          <p:nvPr>
            <p:ph idx="1"/>
          </p:nvPr>
        </p:nvSpPr>
        <p:spPr/>
        <p:txBody>
          <a:bodyPr/>
          <a:lstStyle/>
          <a:p>
            <a:pPr marL="0" indent="0">
              <a:lnSpc>
                <a:spcPct val="115000"/>
              </a:lnSpc>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Erträge aus sonstigen Unterstützungsleistungen – wie beispielsweise aus der entgeltlichen Zurverfügungstellung von Nahrungsmitteln, Hygiene-artikeln oder Kleidung – sind für die Inanspruchnahme der erweiterten Kürzung nur dann unschädlich, wenn die Erträge aus unmittelbaren Ver-</a:t>
            </a:r>
            <a:r>
              <a:rPr lang="de-DE" sz="1800" dirty="0" err="1">
                <a:effectLst/>
                <a:latin typeface="Arial" panose="020B0604020202020204" pitchFamily="34" charset="0"/>
                <a:ea typeface="Calibri" panose="020F0502020204030204" pitchFamily="34" charset="0"/>
                <a:cs typeface="Times New Roman" panose="02020603050405020304" pitchFamily="18" charset="0"/>
              </a:rPr>
              <a:t>tragsbeziehungen</a:t>
            </a:r>
            <a:r>
              <a:rPr lang="de-DE" sz="1800" dirty="0">
                <a:effectLst/>
                <a:latin typeface="Arial" panose="020B0604020202020204" pitchFamily="34" charset="0"/>
                <a:ea typeface="Calibri" panose="020F0502020204030204" pitchFamily="34" charset="0"/>
                <a:cs typeface="Times New Roman" panose="02020603050405020304" pitchFamily="18" charset="0"/>
              </a:rPr>
              <a:t> mit den Mietern des Grundbesitzes resultieren und diese Einnahmen im Wirtschaftsjahr nicht höher als 5 Prozent der Einnahmen aus der Gebrauchsüberlassung des gesamten Grundbesitzes sind.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D66BCCD2-0F2E-434C-873C-4CF8C08EA4D7}"/>
              </a:ext>
            </a:extLst>
          </p:cNvPr>
          <p:cNvSpPr>
            <a:spLocks noGrp="1"/>
          </p:cNvSpPr>
          <p:nvPr>
            <p:ph type="ftr" sz="quarter" idx="3"/>
          </p:nvPr>
        </p:nvSpPr>
        <p:spPr/>
        <p:txBody>
          <a:bodyPr/>
          <a:lstStyle/>
          <a:p>
            <a:pPr>
              <a:defRPr/>
            </a:pPr>
            <a:r>
              <a:rPr lang="de-DE" dirty="0"/>
              <a:t>Jahresabschlussschulungen 2023</a:t>
            </a:r>
          </a:p>
        </p:txBody>
      </p:sp>
    </p:spTree>
    <p:extLst>
      <p:ext uri="{BB962C8B-B14F-4D97-AF65-F5344CB8AC3E}">
        <p14:creationId xmlns:p14="http://schemas.microsoft.com/office/powerpoint/2010/main" val="3460487848"/>
      </p:ext>
    </p:extLst>
  </p:cSld>
  <p:clrMapOvr>
    <a:masterClrMapping/>
  </p:clrMapOvr>
</p:sld>
</file>

<file path=ppt/theme/theme1.xml><?xml version="1.0" encoding="utf-8"?>
<a:theme xmlns:a="http://schemas.openxmlformats.org/drawingml/2006/main" name="VdW up2015">
  <a:themeElements>
    <a:clrScheme name="WohWi Corporate Design">
      <a:dk1>
        <a:srgbClr val="3D5D72"/>
      </a:dk1>
      <a:lt1>
        <a:srgbClr val="FFFFFF"/>
      </a:lt1>
      <a:dk2>
        <a:srgbClr val="2F4757"/>
      </a:dk2>
      <a:lt2>
        <a:srgbClr val="F6F7F8"/>
      </a:lt2>
      <a:accent1>
        <a:srgbClr val="3D5D72"/>
      </a:accent1>
      <a:accent2>
        <a:srgbClr val="6EBD48"/>
      </a:accent2>
      <a:accent3>
        <a:srgbClr val="F69B38"/>
      </a:accent3>
      <a:accent4>
        <a:srgbClr val="DA5835"/>
      </a:accent4>
      <a:accent5>
        <a:srgbClr val="E4E6EA"/>
      </a:accent5>
      <a:accent6>
        <a:srgbClr val="FFFFFF"/>
      </a:accent6>
      <a:hlink>
        <a:srgbClr val="F69B38"/>
      </a:hlink>
      <a:folHlink>
        <a:srgbClr val="E4E6EA"/>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1504</Words>
  <Application>Microsoft Office PowerPoint</Application>
  <PresentationFormat>Bildschirmpräsentation (16:9)</PresentationFormat>
  <Paragraphs>107</Paragraphs>
  <Slides>22</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22</vt:i4>
      </vt:variant>
    </vt:vector>
  </HeadingPairs>
  <TitlesOfParts>
    <vt:vector size="30" baseType="lpstr">
      <vt:lpstr>Arial</vt:lpstr>
      <vt:lpstr>Arial Bold</vt:lpstr>
      <vt:lpstr>Calibri</vt:lpstr>
      <vt:lpstr>Frutiger</vt:lpstr>
      <vt:lpstr>Symbol</vt:lpstr>
      <vt:lpstr>Times New Roman</vt:lpstr>
      <vt:lpstr>Wingdings</vt:lpstr>
      <vt:lpstr>VdW up2015</vt:lpstr>
      <vt:lpstr>Jahresabschlussschulungen 2023  Aktuelles Steuerrecht</vt:lpstr>
      <vt:lpstr>Agenda</vt:lpstr>
      <vt:lpstr>1. Grundsteuerreform</vt:lpstr>
      <vt:lpstr>2. Gesetzesänderungen 2023</vt:lpstr>
      <vt:lpstr>2. Gesetzesänderungen 2023</vt:lpstr>
      <vt:lpstr>3. Verwaltungsanweisungen 2023</vt:lpstr>
      <vt:lpstr>3. Verwaltungsanweisungen 2023</vt:lpstr>
      <vt:lpstr>3. Verwaltungsanweisungen 2023</vt:lpstr>
      <vt:lpstr>3. Verwaltungsanweisungen 2023</vt:lpstr>
      <vt:lpstr>3. Verwaltungsanweisungen 2023</vt:lpstr>
      <vt:lpstr>3. Verwaltungsanweisungen 2023</vt:lpstr>
      <vt:lpstr>3. Verwaltungsanweisungen 2023</vt:lpstr>
      <vt:lpstr>3. Verwaltungsanweisungen 2023</vt:lpstr>
      <vt:lpstr>3. Verwaltungsanweisungen 2023</vt:lpstr>
      <vt:lpstr>3. Verwaltungsanweisungen 2023</vt:lpstr>
      <vt:lpstr>3. Verwaltungsanweisungen 2023</vt:lpstr>
      <vt:lpstr>4. BFH-/EUGH-Urteile</vt:lpstr>
      <vt:lpstr>4. BFH-/EUGH-Urteile</vt:lpstr>
      <vt:lpstr>5.1. Aktuelles zur Lohnabrechnung</vt:lpstr>
      <vt:lpstr>5.1. Aktuelles zur Lohnabrechnung</vt:lpstr>
      <vt:lpstr>5.1. Aktuelles zur Lohnabrechnung</vt:lpstr>
      <vt:lpstr>5.2. Aktuelles zur Steuererklärung</vt:lpstr>
    </vt:vector>
  </TitlesOfParts>
  <Company>Bavaria Treu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Dobroschke, Robert</dc:creator>
  <cp:lastModifiedBy>Dithmar, Claudia (vtw)</cp:lastModifiedBy>
  <cp:revision>100</cp:revision>
  <cp:lastPrinted>2020-11-17T09:19:50Z</cp:lastPrinted>
  <dcterms:created xsi:type="dcterms:W3CDTF">2015-07-29T12:18:58Z</dcterms:created>
  <dcterms:modified xsi:type="dcterms:W3CDTF">2023-11-22T14:49:37Z</dcterms:modified>
</cp:coreProperties>
</file>