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handoutMasterIdLst>
    <p:handoutMasterId r:id="rId117"/>
  </p:handoutMasterIdLst>
  <p:sldIdLst>
    <p:sldId id="258" r:id="rId2"/>
    <p:sldId id="395" r:id="rId3"/>
    <p:sldId id="396" r:id="rId4"/>
    <p:sldId id="378" r:id="rId5"/>
    <p:sldId id="379" r:id="rId6"/>
    <p:sldId id="380" r:id="rId7"/>
    <p:sldId id="381" r:id="rId8"/>
    <p:sldId id="382" r:id="rId9"/>
    <p:sldId id="383" r:id="rId10"/>
    <p:sldId id="275" r:id="rId11"/>
    <p:sldId id="265" r:id="rId12"/>
    <p:sldId id="261" r:id="rId13"/>
    <p:sldId id="260" r:id="rId14"/>
    <p:sldId id="262" r:id="rId15"/>
    <p:sldId id="263" r:id="rId16"/>
    <p:sldId id="264" r:id="rId17"/>
    <p:sldId id="266" r:id="rId18"/>
    <p:sldId id="267" r:id="rId19"/>
    <p:sldId id="269" r:id="rId20"/>
    <p:sldId id="274" r:id="rId21"/>
    <p:sldId id="270" r:id="rId22"/>
    <p:sldId id="271" r:id="rId23"/>
    <p:sldId id="272" r:id="rId24"/>
    <p:sldId id="273" r:id="rId25"/>
    <p:sldId id="276" r:id="rId26"/>
    <p:sldId id="282" r:id="rId27"/>
    <p:sldId id="283" r:id="rId28"/>
    <p:sldId id="306" r:id="rId29"/>
    <p:sldId id="307" r:id="rId30"/>
    <p:sldId id="308" r:id="rId31"/>
    <p:sldId id="309" r:id="rId32"/>
    <p:sldId id="277" r:id="rId33"/>
    <p:sldId id="284" r:id="rId34"/>
    <p:sldId id="281" r:id="rId35"/>
    <p:sldId id="285" r:id="rId36"/>
    <p:sldId id="303" r:id="rId37"/>
    <p:sldId id="297" r:id="rId38"/>
    <p:sldId id="398" r:id="rId39"/>
    <p:sldId id="399" r:id="rId40"/>
    <p:sldId id="347" r:id="rId41"/>
    <p:sldId id="348" r:id="rId42"/>
    <p:sldId id="397" r:id="rId43"/>
    <p:sldId id="300" r:id="rId44"/>
    <p:sldId id="302" r:id="rId45"/>
    <p:sldId id="288" r:id="rId46"/>
    <p:sldId id="289" r:id="rId47"/>
    <p:sldId id="310" r:id="rId48"/>
    <p:sldId id="311" r:id="rId49"/>
    <p:sldId id="312" r:id="rId50"/>
    <p:sldId id="364" r:id="rId51"/>
    <p:sldId id="365" r:id="rId52"/>
    <p:sldId id="367" r:id="rId53"/>
    <p:sldId id="366" r:id="rId54"/>
    <p:sldId id="313" r:id="rId55"/>
    <p:sldId id="315" r:id="rId56"/>
    <p:sldId id="387" r:id="rId57"/>
    <p:sldId id="316" r:id="rId58"/>
    <p:sldId id="317" r:id="rId59"/>
    <p:sldId id="319" r:id="rId60"/>
    <p:sldId id="318" r:id="rId61"/>
    <p:sldId id="390" r:id="rId62"/>
    <p:sldId id="314" r:id="rId63"/>
    <p:sldId id="290" r:id="rId64"/>
    <p:sldId id="294" r:id="rId65"/>
    <p:sldId id="295" r:id="rId66"/>
    <p:sldId id="323" r:id="rId67"/>
    <p:sldId id="321" r:id="rId68"/>
    <p:sldId id="388" r:id="rId69"/>
    <p:sldId id="385" r:id="rId70"/>
    <p:sldId id="392" r:id="rId71"/>
    <p:sldId id="393" r:id="rId72"/>
    <p:sldId id="394" r:id="rId73"/>
    <p:sldId id="352" r:id="rId74"/>
    <p:sldId id="363" r:id="rId75"/>
    <p:sldId id="350" r:id="rId76"/>
    <p:sldId id="377" r:id="rId77"/>
    <p:sldId id="351" r:id="rId78"/>
    <p:sldId id="368" r:id="rId79"/>
    <p:sldId id="372" r:id="rId80"/>
    <p:sldId id="369" r:id="rId81"/>
    <p:sldId id="371" r:id="rId82"/>
    <p:sldId id="373" r:id="rId83"/>
    <p:sldId id="374" r:id="rId84"/>
    <p:sldId id="376" r:id="rId85"/>
    <p:sldId id="320" r:id="rId86"/>
    <p:sldId id="327" r:id="rId87"/>
    <p:sldId id="328" r:id="rId88"/>
    <p:sldId id="326" r:id="rId89"/>
    <p:sldId id="325" r:id="rId90"/>
    <p:sldId id="324" r:id="rId91"/>
    <p:sldId id="329" r:id="rId92"/>
    <p:sldId id="331" r:id="rId93"/>
    <p:sldId id="330" r:id="rId94"/>
    <p:sldId id="333" r:id="rId95"/>
    <p:sldId id="335" r:id="rId96"/>
    <p:sldId id="332" r:id="rId97"/>
    <p:sldId id="334" r:id="rId98"/>
    <p:sldId id="337" r:id="rId99"/>
    <p:sldId id="338" r:id="rId100"/>
    <p:sldId id="336" r:id="rId101"/>
    <p:sldId id="339" r:id="rId102"/>
    <p:sldId id="340" r:id="rId103"/>
    <p:sldId id="341" r:id="rId104"/>
    <p:sldId id="346" r:id="rId105"/>
    <p:sldId id="345" r:id="rId106"/>
    <p:sldId id="355" r:id="rId107"/>
    <p:sldId id="343" r:id="rId108"/>
    <p:sldId id="353" r:id="rId109"/>
    <p:sldId id="354" r:id="rId110"/>
    <p:sldId id="356" r:id="rId111"/>
    <p:sldId id="357" r:id="rId112"/>
    <p:sldId id="358" r:id="rId113"/>
    <p:sldId id="360" r:id="rId114"/>
    <p:sldId id="344" r:id="rId115"/>
  </p:sldIdLst>
  <p:sldSz cx="9144000" cy="5143500" type="screen16x9"/>
  <p:notesSz cx="6808788" cy="99409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7">
          <p15:clr>
            <a:srgbClr val="A4A3A4"/>
          </p15:clr>
        </p15:guide>
        <p15:guide id="2" pos="385">
          <p15:clr>
            <a:srgbClr val="A4A3A4"/>
          </p15:clr>
        </p15:guide>
        <p15:guide id="3" pos="532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139" d="100"/>
          <a:sy n="139" d="100"/>
        </p:scale>
        <p:origin x="804" y="60"/>
      </p:cViewPr>
      <p:guideLst>
        <p:guide orient="horz" pos="667"/>
        <p:guide pos="385"/>
        <p:guide pos="5329"/>
      </p:guideLst>
    </p:cSldViewPr>
  </p:slideViewPr>
  <p:notesTextViewPr>
    <p:cViewPr>
      <p:scale>
        <a:sx n="1" d="1"/>
        <a:sy n="1" d="1"/>
      </p:scale>
      <p:origin x="0" y="0"/>
    </p:cViewPr>
  </p:notesTextViewPr>
  <p:notesViewPr>
    <p:cSldViewPr snapToObjects="1" showGuides="1">
      <p:cViewPr varScale="1">
        <p:scale>
          <a:sx n="67" d="100"/>
          <a:sy n="67" d="100"/>
        </p:scale>
        <p:origin x="-3276" y="-9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A5C7AA85-3971-49A0-A493-383C7E3AB59C}" type="datetimeFigureOut">
              <a:rPr lang="de-DE" smtClean="0"/>
              <a:t>22.11.2023</a:t>
            </a:fld>
            <a:endParaRPr lang="de-DE" dirty="0"/>
          </a:p>
        </p:txBody>
      </p:sp>
      <p:sp>
        <p:nvSpPr>
          <p:cNvPr id="4" name="Fußzeilenplatzhalt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72140649-3330-4A40-A003-CD5F03D05EBF}" type="slidenum">
              <a:rPr lang="de-DE" smtClean="0"/>
              <a:t>‹Nr.›</a:t>
            </a:fld>
            <a:endParaRPr lang="de-DE"/>
          </a:p>
        </p:txBody>
      </p:sp>
    </p:spTree>
    <p:extLst>
      <p:ext uri="{BB962C8B-B14F-4D97-AF65-F5344CB8AC3E}">
        <p14:creationId xmlns:p14="http://schemas.microsoft.com/office/powerpoint/2010/main" val="87453523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19:27.9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0,'33'2,"-1"2,0 1,48 14,12 2,146 20,1-10,284 0,-236-20,-126-3,99 10,73 2,495-36,-128 9,-398 10,57-5,388 4,-62 74,-29-1,-281-57,286 5,-263-39,106 9,-286 9,161 18,0 0,145-1,362-20,-870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18:56.5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99,'0'-2,"1"0,-1 0,1 1,0-1,-1 0,1 0,0 1,0-1,0 1,0-1,1 1,-1-1,0 1,0 0,1 0,-1-1,1 1,-1 0,1 0,2-1,36-16,-37 17,21-8,1 2,0 1,0 1,36-3,108 1,-107 6,1259-3,-697 6,484 25,-116-13,-619-16,671 33,-502 11,354 30,337-27,-780-42,399-6,-639-5,265-3,-100 13,516-4,-590-7,215-2,1695 12,-1367-21,760 21,-1555-1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18:59.8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0,'2566'0,"-2537"0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19:01.7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1 136,'183'0,"1610"29,-1540-19,424-38,-465 8,265-40,-372 37,115-19,-126 41,-79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09:42.7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1,'86'4,"130"23,7 1,-206-26,1 1,33 11,-35-9,0-1,1 0,23 1,133 13,-101-8,93 0,1303-12,-759 3,-693-1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10:18.2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23,'242'10,"242"43,-101-8,119-36,-295-12,1944 3,-2033-10,-78 5,40 0,-27 5,35 0,107 13,-96-5,174-6,-127-5,405 23,-278-10,12-1,-65-10,239 2,-284 7,148 3,2140-12,-2010 21,1655-21,-1562-28,-30 0,-309 17,-130 5,-44 3,42-11,1 0,93-20,-108 20,110-12,1146 3,-889 26,-11 13,-185-7,119 10,30 9,-265-22,-110-5,358 27,211 7,-559-34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10:20.2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20,'167'-17,"-76"14,1 5,0 3,177 34,-212-31,0-2,0-2,98-7,-35 0,1091 3,-1203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10:23.1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21,'331'-10,"-20"0,960 10,-1256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10:31.3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1,'1112'0,"-728"20,190-6,-135 25,-365-35,-47-4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10:44.6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1 135,'24'-2,"0"0,36-9,0 0,613-75,-478 70,211 10,-253 6,-116 2,45 8,-19-2,-61-8,0 0,-1 1,1-1,-1 0,1 0,-1 1,1-1,-1 1,1 0,-1-1,1 1,-1 0,1 0,-1 0,2 1,-3-1,1-1,-1 1,0-1,0 1,1 0,-1-1,0 1,0 0,1-1,-1 1,0 0,0-1,0 1,0 0,0-1,0 1,0 0,0-1,-1 1,1 0,0-1,0 1,-1 0,1 0,-2 2,0 0,0 0,0 0,0 0,-1-1,1 1,-1-1,0 0,0 0,0 0,0 0,-3 2,-26 8,0-1,-1-1,-1-2,1-1,-58 4,-19 5,-46 13,-253 43,291-57,-176 1,39-18,238 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10:48.9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1,'1917'0,"-1900"0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19:31.2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24,'32'-8,"-1"2,1 1,0 2,0 1,55 4,-21-1,1460 25,-154-10,-863-19,1000 53,-81 33,-1250-80,274 17,141 16,-143-13,364-6,-598-19,745-76,-875 67,641-107,-637 105,0 3,0 5,129 8,-60-1,5369-2,-5521 0,9-1,0 1,-1 1,1 0,0 1,0 1,-1 0,31 11,-40-7,-26-3,-45-1,-20-1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08:03.7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45,'720'32,"-551"-11,-1 6,201 61,-324-74,-1-3,82 10,-12-4,-75-10,-1-2,45 1,-19-2,-1 2,89 21,-76-12,84 5,568 2,-651-20,161-4,-211-2,0-1,0-2,-1-1,27-11,26-7,-58 18,1-1,39-21,21-10,-38 24,-2-2,1-1,67-44,-69 29,-33 27,-1 1,1-1,0 1,0 0,1 1,0 0,0 1,0 0,18-6,23 1,0 3,0 1,0 3,73 6,-9-1,-49-4,-37-1,1 1,0 2,-1 1,1 1,52 13,-48-8,0-1,1-1,40 1,0 0,17 0,139-7,-90-3,577 32,-633-24,509 2,-335-10,543 3,-691 10,-10 0,93 9,-124-10,74 1,40 0,11-1,-41-9,-133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08:09.8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2,'214'-2,"228"5,-310 5,64 2,-98-12,-37-1,0 3,66 8,83 31,-2 2,68 9,-164-32,-70-10,0-1,43 0,-75-7,339 14,79-7,-245-10,-52 1,140 5,-178 5,73 2,882-10,-1030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08:16.7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1259 213,'131'-15,"297"10,-261 6,-150 0,0 1,0 0,-1 2,22 6,-20-4,0-2,1 0,23 1,160 15,52-1,806-18,-561-3,-513 2,-201 1,-272-35,45-11,-24-7,193 15,141 19,56 6,-113-2,126 11,-123-22,123 13,-124-5,60 15,-145 6,158 14,88-15,0 0,0 2,-44 13,47-10,-1-2,0-1,0-1,-40 2,33-4,0 1,-51 11,49-7,1-1,-41 0,-12-6,-104 7,156-3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08:28.6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1,'1067'0,"-1018"2,0 3,61 15,-30-6,30 2,223 3,-181-21,324 5,-265 16,-144-10,-34-5,46 2,3377-7,-3436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08:31.9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45,'1'-1,"-1"0,1 0,-1 0,1 0,0 0,-1 1,1-1,0 0,0 0,0 0,-1 1,1-1,0 0,0 1,0-1,0 1,0-1,0 1,0 0,0-1,2 1,28-10,-26 9,34-6,-1 1,1 3,0 1,74 5,-16 0,1317-3,-1398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08:38.1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0,'0'0,"94"0,119 15,-43 1,109 37,75 9,-299-54,-38-8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09:01.0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0 308,'96'-1,"-1"3,1 5,147 29,294 80,-193-54,-307-56,2-2,54 0,-53-4,0 2,41 8,16 3,0-4,192-8,-136-4,431-32,-472 28,118 8,-77 2,603-3,-699-3,0-3,72-17,-70 12,-38 7,3 1,0-2,0-1,35-14,-49 16,1 1,-1 1,1-1,0 1,12 0,-13 2,-1-1,0-1,0 1,0-1,0-1,0 0,14-7,-4 0,-1 0,-1-2,0 0,-1-1,18-18,-31 27,-1 0,1 0,-1 0,0-1,0 1,-1-1,1 0,-1 1,0-1,0 0,0 0,-1 0,0 1,0-7,0 8,0 0,0 1,-1-1,1 1,0-1,-1 1,0-1,1 1,-1-1,0 1,-1-1,1 1,0 0,0 0,-1 0,0 0,1 0,-1 0,0 0,0 0,0 0,0 1,0-1,0 1,0 0,-1 0,-2-2,-31-4,1 2,-53-2,-14-2,-181-41,-26-3,26 28,131 24,70 1,-86-10,-23-5,69 7,-347 1,265 10,-1481-3,1639 3,-1 2,-84 21,127-25,-36 7,1-1,-1-3,-49 0,70-4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09:10.6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26,'153'-20,"-123"19,77-3,153 13,-224-4,51 16,-61-13,0-2,0 0,0-2,38 1,1167-7,-998 22,0-1,-33-7,-87-4,-16 1,50 0,78 10,-148-9,83-1,-84-9,132 15,-154-9,92-3,-87-4,69 9,-22 0,164-6,-120-5,-56 4,173 25,-160-15,-79-10,1 2,0 1,50 13,-45-7,1-2,0-1,71 3,113-10,-95-3,-67 3,-41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14:05:46.9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2,'267'-2,"285"5,-383 6,99 1,1313-10,-1178 19,690-19,-970 10,-7-1,197 11,45-1,-165-18,165-3,-228-7,117-2,747 12,-726-21,52 18,298 6,-351 15,-126-1,-91-9,57 2,78-4,184 31,-281-29,0-3,114-8,-61 0,2336 2,-2420-3,80-13,38-3,7 10,77-1,655 10,-762-19,-134 19,-1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14:05:54.1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1 101,'3'-1,"0"-1,0 1,-1 0,1-1,0 0,-1 0,1 0,-1 0,1 0,2-4,15-11,3 8,0 0,1 2,0 1,25-4,-15 3,5 1,1 2,0 1,70 6,-20 0,23-4,177 24,-191-12,110-3,0 0,411 2,-369-12,-159 0,96 4,-159 2,0 2,-1 1,28 10,-23-7,57 11,28-5,167 0,-35-5,-122-4,111 11,131 2,-178-11,4 1,-45-11,-135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19:42.9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1,'2847'0,"-2716"6,211 38,-67-5,-18-9,-42-3,237-1,-329-28,210 4,-296 2,47 11,-52-8,1-1,41 1,-49-5,-1 1,0 1,25 7,-9-2,-20-5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14:06:07.6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41,'2477'0,"-2143"-18,-31-1,1381 15,-883 7,-308 24,-110 5,-150-12,-38-1,-101-13,118 5,4638-14,-2444 6,-2384-3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14:06:16.3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1,'1'1,"0"1,0-1,1 0,-1 1,1-1,-1 0,1 0,-1 0,1 0,-1 0,1 0,0 0,0 0,-1-1,1 1,0-1,0 1,3-1,-3 1,50 9,0-2,81 2,-24-2,37 6,487 40,-162-23,-382-22,33 0,5679-10,-5723-2,78-14,12-1,86-9,117-4,-179 22,5 0,488 9,-669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14:06:26.7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205 309,'32'0,"88"-1,162 21,-83 1,24 4,-21 0,363 0,1775-27,-1315 3,-751 10,-107-3,790 53,-155-42,-513-22,-265 3,488 5,-1 32,120 16,-84-11,20-26,-396-17,-117-3,0-2,0-2,-1-3,76-26,22-4,52-25,-13 3,-46 20,-102 28,1 1,1 3,-1 1,72-6,23 8,56-2,1378 11,-1486 4,-78-4,-1 0,1 1,-1 0,0 0,1 1,-1 0,0 0,12 8,-67-5,-3327-7,3334 3,1 2,-42 9,37-5,-53 3,-563-9,330-4,78 4,-267-5,178-35,75 4,-78 19,-255 5,357 12,-1180-2,1071-29,73 2,128 7,110 12,0 2,-59 0,-320-22,99 1,9-3,-55 0,322 28,-84-15,85 9,-89-3,-36 2,17 0,-195-6,-99 9,261 8,127 1,0 4,0 1,-106 32,106-24,-2-2,0-3,-86 6,-8-8,-35 0,-68-9,235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14:06:38.4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20,'214'-10,"-20"0,1503 42,-1135-26,-121-5,-216 7,176 4,108 7,16 0,-49-22,748 6,-801 15,121 2,-218-23,402 6,-394 16,-89-1,104 1,-236-19,-96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14:07:31.3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0 230,'157'-17,"258"3,230 7,-138 6,-454-4,-1-3,-1-2,1-3,-2-2,56-23,-22 8,-26 13,0 2,1 2,112-8,181 15,-221 7,-78 2,81 14,37 2,95 11,-55-2,72 17,-184-25,85 6,235 2,-84-8,503 12,-214-22,-6 0,1270-11,-1595 11,15-1,1873-9,-1896 10,-9 0,2878-11,-3000 11,-23-1,-109-8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14:07:58.0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0,'446'15,"-437"-14,29 3,0 0,37 11,-21-5,1-2,0-3,-1-2,91-7,-20 1,2430 3,-2539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14:08:06.0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39,'3776'0,"-3639"-10,5 0,143-9,1619 20,-1886-1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14:08:08.5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58,'2093'0,"-1888"-19,61 0,27-1,418 21,-692-1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14:08:13.3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1 175,'3'-4,"0"0,0 0,1 0,-1 0,1 0,0 1,0-1,0 1,1 0,-1 1,1-1,0 1,6-3,5-1,0 0,30-5,40-6,250-43,-224 53,11-2,-38 1,170 6,-120 5,83-3,-183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14:08:16.2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1 157,'429'3,"448"-6,-677-6,98-1,-224 11,0-3,0-4,94-19,173-33,-242 40,201-10,105 28,-177 3,-74-5,-11 0,200 21,-173 2,214 0,-343-18,-30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18:10.5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2,'176'-2,"189"4,-326 2,0 2,0 2,43 13,-47-11,1-1,0-1,0-3,40 2,124 12,59-6,293 10,-113-23,-423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14:08:23.5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61,'19'-1,"0"-2,-1 0,0 0,1-2,20-8,-18 5,0 2,1 1,29-4,328 5,-191 7,971-3,-1133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14:08:25.4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2,'383'-2,"407"4,-448 27,53 0,620-30,-999 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7:50:44.7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0 139,'170'7,"245"40,-68-1,241 41,112 31,133-68,-655-45,993 1,-653-9,-376 3,629 27,-299-14,-321-14,-146 0,-1 1,0-1,1 0,-1 0,0 0,0-1,0 1,0-1,0 0,0-1,0 1,0 0,-1-1,0 0,1 0,-1 0,3-4,7-9,0-1,15-26,-5 7,2 5,-18 24,-1-1,0 0,0 0,0 0,-1-1,0 0,0 0,3-11,-8 18,0 0,0 1,0-1,-1 0,1 0,0 0,-1 1,0-1,1 0,-1 1,0-1,0 0,1 1,-1-1,0 1,-1-1,1 1,0 0,0-1,-1 1,1 0,0 0,-1 0,0 0,-2-1,-46-22,42 22,-51-22,-1 3,-1 2,-1 4,-96-13,-191 25,174 6,-8 7,-13 0,-825-10,959-3,-80-14,83 8,-95-2,-1255 13,774-3,546-1,-121-19,77 5,-45-8,102 14,0 4,-143 6,85 3,42-6,47 1,-1 1,-80 10,95-1,-1 1,2 2,-40 19,15-6,47-21,0 0,0 1,0 0,1 0,-1 1,-10 9,16-13,1 1,-1 0,1-1,0 1,-1 0,1 0,0 0,0 0,0 1,0-1,1 0,-1 0,1 0,-1 1,1-1,0 0,0 1,0-1,0 0,0 0,0 1,1-1,-1 0,1 0,-1 1,1-1,0 0,0 0,0 0,2 3,10 19,2 0,0 0,2-1,0-1,1-1,1-1,2 0,0-2,0 0,2-1,25 14,-3-2,-37-23,0 0,0-1,1 0,-1 0,1-1,1 0,9 3,24 0,0-1,1-3,-1-1,63-6,-3 2,103 16,-132-8,86-4,-89-4,102 12,25 0,-1-1,-98 0,164-8,-119-3,1875 2,-1783-20,-176 19,75-12,-61 6,143 7,-92 2,-105-3,0-1,-1-1,1-1,-1-1,22-8,-20 6,-1 0,1 2,1 1,25-2,318 4,-176 4,-172-2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7:51:22.0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0,'1621'0,"-1271"20,20-1,821-19,-1033 12,-85-5,319 11,2290-18,-2665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7:51:24.8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0,'2646'0,"-2388"20,-20-2,50-20,120 5,-216 25,-138-17,0-3,73 2,-52-9,94 12,-94-7,143-5,-92-4,-20 3,-86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7:51:42.3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1,'134'10,"-3"0,320 18,42 1,-359-31,499 4,-356 26,-1 0,481-25,-392-6,4101 3,-4449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7:52:21.0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0,'35'10,"1"-2,59 5,1 1,-22-4,1-4,146-6,-84-3,-113 3,563 23,-509-14,421 37,-384-37,48 0,190 10,355-20,-564 11,-4 0,1801-11,-1710 21,813-21,-875 11,10 0,-80-9,-33 0,0-2,80-12,-79 5,-1 4,106 6,-52 0,-44-2,-60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14:48:08.2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1,'728'14,"-702"-13,185 4,288 14,287 27,509 3,-848-28,-250-8,493-6,-384-10,220 3,-509-1,0-1,0 0,-1-1,23-8,-22 6,1 0,0 1,34-2,27-5,-64 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7:52:39.8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0,'62'0,"308"6,-270 1,167 32,-185-25,150 4,-50-6,825 46,1922-61,-1498 5,-1361 2,84 13,2 2,-31-10,454 19,3656-29,-2130 2,-1716-21,-184 9,-122 5,115 5,-3 0,-99-8,46-2,72 14,234-5,-322-7,91-1,-132 10,43 1,181-21,-143 5,277 9,-240 8,2153-2,-2353 0,25-2,-27 2,0 0,-1 0,1 0,-1 0,1 0,0-1,-1 1,1 0,-1 0,1 0,-1-1,1 1,-1 0,1-1,-1 1,1 0,-1-1,1 1,-1-1,1 1,-1-1,0 1,1-1,-1 1,0-1,0 1,1-1,-1 1,0-1,0 0,0 1,1-1,-1 1,0-1,0 0,0 1,0-1,0 1,-1-2,-2-6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7:52:43.0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22,'384'-9,"14"-1,-316 9,-28-1,0 2,0 3,-1 2,66 15,-96-15,1-1,46 1,-47-4,1 0,-1 2,28 7,-2 0,1-1,101 3,19 2,-48-2,217-7,-193-6,-129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18:12.5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3,'306'-2,"322"4,-487 8,54 0,29 4,135-8,-206-8,-137 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7:52:47.4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1 175,'36'-11,"2"2,-1 2,1 1,44-2,159 8,-112 3,1129-3,-1183-4,-1-4,116-27,-83 14,73-7,2 7,237 3,-311 18,10-1,217 25,108 37,-109-18,-3-11,-91-12,148-4,-74-7,206 2,-43-3,293 2,-460-13,-139 3,-159 2,-22 4,-6-2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7:53:07.3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2,'172'-2,"228"8,-267 11,-79-9,83 3,439-13,-527 10,-37-4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7:53:11.8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0,'1503'0,"-1495"0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7:53:22.0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0,'4673'0,"-4649"0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7:45:46.5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0,'1921'0,"-1890"2,-1 1,52 12,-53-8,1-2,59 3,412-9,-482 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7:45:51.8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1,'1223'0,"-908"19,1370-17,-823-4,-673 12,-3 0,-36-11,269 13,52-2,-284-12,855 2,-1026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7:45:58.6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1,'788'0,"-517"19,945-17,-588-4,-380 12,8 0,-84-11,187 2,-281 7,117 26,-91-14,-9-5,2-4,125-2,1604-10,-1476-18,21-1,1096 21,-1313 10,-66-2,375 35,-409-39,419 6,-288-14,-168 2,-27-3,-36-3,-12 4,-5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7:46:06.0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0 156,'1488'0,"-1464"-1,0-2,0-1,0-1,24-8,33-7,39-1,1 6,165 0,-36-4,-5-1,165 5,-55 10,-228 6,-57 9,-5 0,-15-2,-38-4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7:46:34.5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2,'238'-2,"252"5,-346 15,-8 0,41-12,137 13,-113 1,226-4,-156-7,7 1,1738-10,-1863 9,3 1,660-10,-799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7:46:43.0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1 120,'1549'0,"-1316"-20,-12 10,15 0,-184 10,95 1,216-26,-274 11,241-25,350 37,-340 4,1145-2,-1465 2,0 0,1 1,35 10,-35-7,-1-1,1-1,32 1,125-7,106 4,-264 1,0 1,0 0,32 13,-32-9,0-2,1 0,24 2,5-4,-30-4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18:21.4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23,'78'-15,"385"8,-267 10,222 16,23 1,1350-21,-1392 32,-105-3,25-2,171 5,-251-22,1 0,160-10,-383 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7:46:57.7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1,'2039'0,"-1779"19,12 1,-122-23,261 6,-300 5,125 4,2102-13,-2320 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7:47:00.6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2,'78'0,"20"-2,-1 5,150 22,-115-6,226 3,-90-9,630 4,-363-16,-87 19,-311-15,445 8,366-13,-929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7:47:04.4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1,'3176'0,"-3060"10,-78-5,46 0,-68-5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7:47:24.2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1,'465'19,"30"1,-174-21,-304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18:23.2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1,'95'3,"0"4,161 32,-142-22,118 4,59 7,-81-1,87 15,-222-34,-60-7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18:26.4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0,'578'30,"-345"-13,-81-5,226 6,-308-19,-19-1,0 2,98 14,-75-3,-46-8,0 1,33 11,-23-6,-22-6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2T08:18:53.0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20,'6'-3,"-1"0,0 1,1 0,-1 0,1 0,0 1,0 0,0 0,-1 1,1-1,0 1,7 1,3-1,570-2,-21 25,-272 1,211 7,113-55,-75-2,-265 18,899-12,-1060 20,806 14,-107-7,-460-9,-197-1,168 6,-301 0,0 1,29 9,18 3,43 6,-56-9,75 5,-67-13,402 33,-367-26,528 37,835-51,-1095-21,315 5,-450 21,2275-3,-2132-19,1160 16,-782 6,-678-3,547-25,-450 11,223 12,-192 5,815-3,-996 0,1 1,-1 1,0 2,44 11,-48-8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60A90D4B-6A62-4FF6-9D2A-05C592053267}" type="datetimeFigureOut">
              <a:rPr lang="de-DE" smtClean="0"/>
              <a:t>22.11.2023</a:t>
            </a:fld>
            <a:endParaRPr lang="de-DE"/>
          </a:p>
        </p:txBody>
      </p:sp>
      <p:sp>
        <p:nvSpPr>
          <p:cNvPr id="4" name="Folienbildplatzhalt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11525910-2EDC-4C2B-B6A9-2EF449195779}" type="slidenum">
              <a:rPr lang="de-DE" smtClean="0"/>
              <a:t>‹Nr.›</a:t>
            </a:fld>
            <a:endParaRPr lang="de-DE"/>
          </a:p>
        </p:txBody>
      </p:sp>
    </p:spTree>
    <p:extLst>
      <p:ext uri="{BB962C8B-B14F-4D97-AF65-F5344CB8AC3E}">
        <p14:creationId xmlns:p14="http://schemas.microsoft.com/office/powerpoint/2010/main" val="580839867"/>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1525910-2EDC-4C2B-B6A9-2EF449195779}" type="slidenum">
              <a:rPr lang="de-DE" smtClean="0"/>
              <a:t>13</a:t>
            </a:fld>
            <a:endParaRPr lang="de-DE"/>
          </a:p>
        </p:txBody>
      </p:sp>
    </p:spTree>
    <p:extLst>
      <p:ext uri="{BB962C8B-B14F-4D97-AF65-F5344CB8AC3E}">
        <p14:creationId xmlns:p14="http://schemas.microsoft.com/office/powerpoint/2010/main" val="4161683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Freeform 5"/>
          <p:cNvSpPr>
            <a:spLocks/>
          </p:cNvSpPr>
          <p:nvPr userDrawn="1"/>
        </p:nvSpPr>
        <p:spPr bwMode="auto">
          <a:xfrm>
            <a:off x="611188" y="195486"/>
            <a:ext cx="7848600" cy="933450"/>
          </a:xfrm>
          <a:custGeom>
            <a:avLst/>
            <a:gdLst>
              <a:gd name="T0" fmla="*/ 0 w 6074"/>
              <a:gd name="T1" fmla="*/ 738 h 738"/>
              <a:gd name="T2" fmla="*/ 0 w 6074"/>
              <a:gd name="T3" fmla="*/ 738 h 738"/>
              <a:gd name="T4" fmla="*/ 6074 w 6074"/>
              <a:gd name="T5" fmla="*/ 738 h 738"/>
              <a:gd name="T6" fmla="*/ 6074 w 6074"/>
              <a:gd name="T7" fmla="*/ 0 h 738"/>
              <a:gd name="T8" fmla="*/ 0 w 6074"/>
              <a:gd name="T9" fmla="*/ 0 h 738"/>
              <a:gd name="T10" fmla="*/ 0 w 6074"/>
              <a:gd name="T11" fmla="*/ 738 h 738"/>
            </a:gdLst>
            <a:ahLst/>
            <a:cxnLst>
              <a:cxn ang="0">
                <a:pos x="T0" y="T1"/>
              </a:cxn>
              <a:cxn ang="0">
                <a:pos x="T2" y="T3"/>
              </a:cxn>
              <a:cxn ang="0">
                <a:pos x="T4" y="T5"/>
              </a:cxn>
              <a:cxn ang="0">
                <a:pos x="T6" y="T7"/>
              </a:cxn>
              <a:cxn ang="0">
                <a:pos x="T8" y="T9"/>
              </a:cxn>
              <a:cxn ang="0">
                <a:pos x="T10" y="T11"/>
              </a:cxn>
            </a:cxnLst>
            <a:rect l="0" t="0" r="r" b="b"/>
            <a:pathLst>
              <a:path w="6074" h="738">
                <a:moveTo>
                  <a:pt x="0" y="738"/>
                </a:moveTo>
                <a:lnTo>
                  <a:pt x="0" y="738"/>
                </a:lnTo>
                <a:lnTo>
                  <a:pt x="6074" y="738"/>
                </a:lnTo>
                <a:lnTo>
                  <a:pt x="6074" y="0"/>
                </a:lnTo>
                <a:lnTo>
                  <a:pt x="0" y="0"/>
                </a:lnTo>
                <a:lnTo>
                  <a:pt x="0" y="738"/>
                </a:lnTo>
                <a:close/>
              </a:path>
            </a:pathLst>
          </a:custGeom>
          <a:solidFill>
            <a:srgbClr val="E4E6EA"/>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 name="Freeform 6"/>
          <p:cNvSpPr>
            <a:spLocks/>
          </p:cNvSpPr>
          <p:nvPr userDrawn="1"/>
        </p:nvSpPr>
        <p:spPr bwMode="auto">
          <a:xfrm>
            <a:off x="611188" y="1217613"/>
            <a:ext cx="7848600" cy="3071813"/>
          </a:xfrm>
          <a:custGeom>
            <a:avLst/>
            <a:gdLst>
              <a:gd name="T0" fmla="*/ 0 w 6074"/>
              <a:gd name="T1" fmla="*/ 2430 h 2430"/>
              <a:gd name="T2" fmla="*/ 0 w 6074"/>
              <a:gd name="T3" fmla="*/ 2430 h 2430"/>
              <a:gd name="T4" fmla="*/ 6074 w 6074"/>
              <a:gd name="T5" fmla="*/ 2430 h 2430"/>
              <a:gd name="T6" fmla="*/ 6074 w 6074"/>
              <a:gd name="T7" fmla="*/ 0 h 2430"/>
              <a:gd name="T8" fmla="*/ 0 w 6074"/>
              <a:gd name="T9" fmla="*/ 0 h 2430"/>
              <a:gd name="T10" fmla="*/ 0 w 6074"/>
              <a:gd name="T11" fmla="*/ 2430 h 2430"/>
            </a:gdLst>
            <a:ahLst/>
            <a:cxnLst>
              <a:cxn ang="0">
                <a:pos x="T0" y="T1"/>
              </a:cxn>
              <a:cxn ang="0">
                <a:pos x="T2" y="T3"/>
              </a:cxn>
              <a:cxn ang="0">
                <a:pos x="T4" y="T5"/>
              </a:cxn>
              <a:cxn ang="0">
                <a:pos x="T6" y="T7"/>
              </a:cxn>
              <a:cxn ang="0">
                <a:pos x="T8" y="T9"/>
              </a:cxn>
              <a:cxn ang="0">
                <a:pos x="T10" y="T11"/>
              </a:cxn>
            </a:cxnLst>
            <a:rect l="0" t="0" r="r" b="b"/>
            <a:pathLst>
              <a:path w="6074" h="2430">
                <a:moveTo>
                  <a:pt x="0" y="2430"/>
                </a:moveTo>
                <a:lnTo>
                  <a:pt x="0" y="2430"/>
                </a:lnTo>
                <a:lnTo>
                  <a:pt x="6074" y="2430"/>
                </a:lnTo>
                <a:lnTo>
                  <a:pt x="6074" y="0"/>
                </a:lnTo>
                <a:lnTo>
                  <a:pt x="0" y="0"/>
                </a:lnTo>
                <a:lnTo>
                  <a:pt x="0" y="2430"/>
                </a:lnTo>
                <a:close/>
              </a:path>
            </a:pathLst>
          </a:custGeom>
          <a:solidFill>
            <a:srgbClr val="E4E6EA"/>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 name="Freeform 8"/>
          <p:cNvSpPr>
            <a:spLocks/>
          </p:cNvSpPr>
          <p:nvPr userDrawn="1"/>
        </p:nvSpPr>
        <p:spPr bwMode="auto">
          <a:xfrm>
            <a:off x="7996238" y="4826788"/>
            <a:ext cx="536575" cy="409258"/>
          </a:xfrm>
          <a:custGeom>
            <a:avLst/>
            <a:gdLst>
              <a:gd name="T0" fmla="*/ 0 w 425"/>
              <a:gd name="T1" fmla="*/ 302 h 302"/>
              <a:gd name="T2" fmla="*/ 0 w 425"/>
              <a:gd name="T3" fmla="*/ 302 h 302"/>
              <a:gd name="T4" fmla="*/ 425 w 425"/>
              <a:gd name="T5" fmla="*/ 302 h 302"/>
              <a:gd name="T6" fmla="*/ 425 w 425"/>
              <a:gd name="T7" fmla="*/ 0 h 302"/>
              <a:gd name="T8" fmla="*/ 0 w 425"/>
              <a:gd name="T9" fmla="*/ 0 h 302"/>
              <a:gd name="T10" fmla="*/ 0 w 425"/>
              <a:gd name="T11" fmla="*/ 302 h 302"/>
            </a:gdLst>
            <a:ahLst/>
            <a:cxnLst>
              <a:cxn ang="0">
                <a:pos x="T0" y="T1"/>
              </a:cxn>
              <a:cxn ang="0">
                <a:pos x="T2" y="T3"/>
              </a:cxn>
              <a:cxn ang="0">
                <a:pos x="T4" y="T5"/>
              </a:cxn>
              <a:cxn ang="0">
                <a:pos x="T6" y="T7"/>
              </a:cxn>
              <a:cxn ang="0">
                <a:pos x="T8" y="T9"/>
              </a:cxn>
              <a:cxn ang="0">
                <a:pos x="T10" y="T11"/>
              </a:cxn>
            </a:cxnLst>
            <a:rect l="0" t="0" r="r" b="b"/>
            <a:pathLst>
              <a:path w="425" h="302">
                <a:moveTo>
                  <a:pt x="0" y="302"/>
                </a:moveTo>
                <a:lnTo>
                  <a:pt x="0" y="302"/>
                </a:lnTo>
                <a:lnTo>
                  <a:pt x="425" y="302"/>
                </a:lnTo>
                <a:lnTo>
                  <a:pt x="425" y="0"/>
                </a:lnTo>
                <a:lnTo>
                  <a:pt x="0" y="0"/>
                </a:lnTo>
                <a:lnTo>
                  <a:pt x="0" y="302"/>
                </a:lnTo>
                <a:close/>
              </a:path>
            </a:pathLst>
          </a:custGeom>
          <a:solidFill>
            <a:srgbClr val="385E7A"/>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 name="Rechteck 28"/>
          <p:cNvSpPr/>
          <p:nvPr userDrawn="1"/>
        </p:nvSpPr>
        <p:spPr>
          <a:xfrm>
            <a:off x="8460432" y="0"/>
            <a:ext cx="216024" cy="976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tangle 4"/>
          <p:cNvSpPr>
            <a:spLocks/>
          </p:cNvSpPr>
          <p:nvPr userDrawn="1"/>
        </p:nvSpPr>
        <p:spPr bwMode="auto">
          <a:xfrm>
            <a:off x="2557463" y="267495"/>
            <a:ext cx="5048250" cy="85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600">
                <a:solidFill>
                  <a:srgbClr val="000000"/>
                </a:solidFill>
                <a:latin typeface="Gill Sans" charset="0"/>
                <a:ea typeface="Heiti SC Light" charset="-122"/>
                <a:sym typeface="Gill Sans" charset="0"/>
              </a:defRPr>
            </a:lvl1pPr>
            <a:lvl2pPr marL="742950" indent="-285750" eaLnBrk="0" hangingPunct="0">
              <a:defRPr sz="5600">
                <a:solidFill>
                  <a:srgbClr val="000000"/>
                </a:solidFill>
                <a:latin typeface="Gill Sans" charset="0"/>
                <a:ea typeface="Heiti SC Light" charset="-122"/>
                <a:sym typeface="Gill Sans" charset="0"/>
              </a:defRPr>
            </a:lvl2pPr>
            <a:lvl3pPr marL="1143000" indent="-228600" eaLnBrk="0" hangingPunct="0">
              <a:defRPr sz="5600">
                <a:solidFill>
                  <a:srgbClr val="000000"/>
                </a:solidFill>
                <a:latin typeface="Gill Sans" charset="0"/>
                <a:ea typeface="Heiti SC Light" charset="-122"/>
                <a:sym typeface="Gill Sans" charset="0"/>
              </a:defRPr>
            </a:lvl3pPr>
            <a:lvl4pPr marL="1600200" indent="-228600" eaLnBrk="0" hangingPunct="0">
              <a:defRPr sz="5600">
                <a:solidFill>
                  <a:srgbClr val="000000"/>
                </a:solidFill>
                <a:latin typeface="Gill Sans" charset="0"/>
                <a:ea typeface="Heiti SC Light" charset="-122"/>
                <a:sym typeface="Gill Sans" charset="0"/>
              </a:defRPr>
            </a:lvl4pPr>
            <a:lvl5pPr marL="2057400" indent="-228600" eaLnBrk="0" hangingPunct="0">
              <a:defRPr sz="56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9pPr>
          </a:lstStyle>
          <a:p>
            <a:pPr algn="l"/>
            <a:r>
              <a:rPr lang="en-US" sz="2000" b="1" dirty="0">
                <a:solidFill>
                  <a:srgbClr val="2F4E61"/>
                </a:solidFill>
                <a:latin typeface="Arial Bold" charset="0"/>
                <a:ea typeface="ＭＳ Ｐゴシック" charset="0"/>
                <a:cs typeface="ＭＳ Ｐゴシック" charset="0"/>
                <a:sym typeface="Arial Bold" charset="0"/>
              </a:rPr>
              <a:t>Die </a:t>
            </a:r>
            <a:r>
              <a:rPr lang="en-US" sz="2000" b="1" dirty="0" err="1">
                <a:solidFill>
                  <a:srgbClr val="2F4E61"/>
                </a:solidFill>
                <a:latin typeface="Arial Bold" charset="0"/>
                <a:ea typeface="ＭＳ Ｐゴシック" charset="0"/>
                <a:cs typeface="ＭＳ Ｐゴシック" charset="0"/>
                <a:sym typeface="Arial Bold" charset="0"/>
              </a:rPr>
              <a:t>Wohnungswirtschaft</a:t>
            </a:r>
            <a:endParaRPr lang="en-US" sz="2000" b="1" dirty="0">
              <a:solidFill>
                <a:srgbClr val="2F4E61"/>
              </a:solidFill>
              <a:latin typeface="Arial Bold" charset="0"/>
              <a:ea typeface="ＭＳ Ｐゴシック" charset="0"/>
              <a:cs typeface="ＭＳ Ｐゴシック" charset="0"/>
              <a:sym typeface="Arial Bold" charset="0"/>
            </a:endParaRPr>
          </a:p>
          <a:p>
            <a:pPr algn="l"/>
            <a:r>
              <a:rPr lang="en-US" sz="2000" b="1" dirty="0">
                <a:solidFill>
                  <a:srgbClr val="5BB435"/>
                </a:solidFill>
                <a:latin typeface="Arial Bold" charset="0"/>
                <a:ea typeface="ＭＳ Ｐゴシック" charset="0"/>
                <a:cs typeface="ＭＳ Ｐゴシック" charset="0"/>
                <a:sym typeface="Arial Bold" charset="0"/>
              </a:rPr>
              <a:t>Thüringen</a:t>
            </a:r>
          </a:p>
        </p:txBody>
      </p:sp>
      <p:sp>
        <p:nvSpPr>
          <p:cNvPr id="4" name="Textplatzhalter 3"/>
          <p:cNvSpPr>
            <a:spLocks noGrp="1"/>
          </p:cNvSpPr>
          <p:nvPr>
            <p:ph type="body" sz="quarter" idx="10" hasCustomPrompt="1"/>
          </p:nvPr>
        </p:nvSpPr>
        <p:spPr>
          <a:xfrm>
            <a:off x="2483768" y="3147814"/>
            <a:ext cx="5509492" cy="914400"/>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Ort, Datum</a:t>
            </a:r>
          </a:p>
          <a:p>
            <a:pPr lvl="0"/>
            <a:endParaRPr lang="de-DE" dirty="0"/>
          </a:p>
          <a:p>
            <a:pPr lvl="0"/>
            <a:r>
              <a:rPr lang="de-DE" dirty="0"/>
              <a:t>Referent</a:t>
            </a:r>
          </a:p>
        </p:txBody>
      </p:sp>
      <p:sp>
        <p:nvSpPr>
          <p:cNvPr id="5" name="Titel 4"/>
          <p:cNvSpPr>
            <a:spLocks noGrp="1"/>
          </p:cNvSpPr>
          <p:nvPr>
            <p:ph type="title" hasCustomPrompt="1"/>
          </p:nvPr>
        </p:nvSpPr>
        <p:spPr>
          <a:xfrm rot="10800000" flipV="1">
            <a:off x="2482130" y="1347614"/>
            <a:ext cx="5511130" cy="1728192"/>
          </a:xfrm>
          <a:prstGeom prst="rect">
            <a:avLst/>
          </a:prstGeom>
        </p:spPr>
        <p:txBody>
          <a:bodyPr/>
          <a:lstStyle>
            <a:lvl1pPr algn="l">
              <a:defRPr sz="2000">
                <a:latin typeface="Arial" panose="020B0604020202020204" pitchFamily="34" charset="0"/>
                <a:cs typeface="Arial" panose="020B0604020202020204" pitchFamily="34" charset="0"/>
              </a:defRPr>
            </a:lvl1pPr>
          </a:lstStyle>
          <a:p>
            <a:r>
              <a:rPr lang="de-DE" dirty="0"/>
              <a:t>Thema Vortrag</a:t>
            </a:r>
          </a:p>
        </p:txBody>
      </p:sp>
      <p:pic>
        <p:nvPicPr>
          <p:cNvPr id="10" name="Bild 9" descr="vtw-ppt-Vorlage.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9788" y="0"/>
            <a:ext cx="594660" cy="913746"/>
          </a:xfrm>
          <a:prstGeom prst="rect">
            <a:avLst/>
          </a:prstGeom>
        </p:spPr>
      </p:pic>
    </p:spTree>
    <p:extLst>
      <p:ext uri="{BB962C8B-B14F-4D97-AF65-F5344CB8AC3E}">
        <p14:creationId xmlns:p14="http://schemas.microsoft.com/office/powerpoint/2010/main" val="141143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I">
    <p:spTree>
      <p:nvGrpSpPr>
        <p:cNvPr id="1" name=""/>
        <p:cNvGrpSpPr/>
        <p:nvPr/>
      </p:nvGrpSpPr>
      <p:grpSpPr>
        <a:xfrm>
          <a:off x="0" y="0"/>
          <a:ext cx="0" cy="0"/>
          <a:chOff x="0" y="0"/>
          <a:chExt cx="0" cy="0"/>
        </a:xfrm>
      </p:grpSpPr>
      <p:sp>
        <p:nvSpPr>
          <p:cNvPr id="7" name="Rectangle 4"/>
          <p:cNvSpPr>
            <a:spLocks/>
          </p:cNvSpPr>
          <p:nvPr userDrawn="1"/>
        </p:nvSpPr>
        <p:spPr bwMode="auto">
          <a:xfrm>
            <a:off x="2398638" y="4840733"/>
            <a:ext cx="23288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600">
                <a:solidFill>
                  <a:srgbClr val="000000"/>
                </a:solidFill>
                <a:latin typeface="Gill Sans" charset="0"/>
                <a:ea typeface="Heiti SC Light" charset="-122"/>
                <a:sym typeface="Gill Sans" charset="0"/>
              </a:defRPr>
            </a:lvl1pPr>
            <a:lvl2pPr marL="742950" indent="-285750" eaLnBrk="0" hangingPunct="0">
              <a:defRPr sz="5600">
                <a:solidFill>
                  <a:srgbClr val="000000"/>
                </a:solidFill>
                <a:latin typeface="Gill Sans" charset="0"/>
                <a:ea typeface="Heiti SC Light" charset="-122"/>
                <a:sym typeface="Gill Sans" charset="0"/>
              </a:defRPr>
            </a:lvl2pPr>
            <a:lvl3pPr marL="1143000" indent="-228600" eaLnBrk="0" hangingPunct="0">
              <a:defRPr sz="5600">
                <a:solidFill>
                  <a:srgbClr val="000000"/>
                </a:solidFill>
                <a:latin typeface="Gill Sans" charset="0"/>
                <a:ea typeface="Heiti SC Light" charset="-122"/>
                <a:sym typeface="Gill Sans" charset="0"/>
              </a:defRPr>
            </a:lvl3pPr>
            <a:lvl4pPr marL="1600200" indent="-228600" eaLnBrk="0" hangingPunct="0">
              <a:defRPr sz="5600">
                <a:solidFill>
                  <a:srgbClr val="000000"/>
                </a:solidFill>
                <a:latin typeface="Gill Sans" charset="0"/>
                <a:ea typeface="Heiti SC Light" charset="-122"/>
                <a:sym typeface="Gill Sans" charset="0"/>
              </a:defRPr>
            </a:lvl4pPr>
            <a:lvl5pPr marL="2057400" indent="-228600" eaLnBrk="0" hangingPunct="0">
              <a:defRPr sz="56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9pPr>
          </a:lstStyle>
          <a:p>
            <a:pPr algn="l"/>
            <a:r>
              <a:rPr lang="en-US" sz="800" dirty="0" err="1">
                <a:solidFill>
                  <a:srgbClr val="2F4E61"/>
                </a:solidFill>
                <a:latin typeface="Arial" charset="0"/>
                <a:ea typeface="ＭＳ Ｐゴシック" charset="0"/>
                <a:cs typeface="ＭＳ Ｐゴシック" charset="0"/>
                <a:sym typeface="Arial" charset="0"/>
              </a:rPr>
              <a:t>Verband</a:t>
            </a:r>
            <a:r>
              <a:rPr lang="en-US" sz="800" dirty="0">
                <a:solidFill>
                  <a:srgbClr val="2F4E61"/>
                </a:solidFill>
                <a:latin typeface="Arial" charset="0"/>
                <a:ea typeface="ＭＳ Ｐゴシック" charset="0"/>
                <a:cs typeface="ＭＳ Ｐゴシック" charset="0"/>
                <a:sym typeface="Arial" charset="0"/>
              </a:rPr>
              <a:t> </a:t>
            </a:r>
            <a:r>
              <a:rPr lang="en-US" sz="800" dirty="0" err="1">
                <a:solidFill>
                  <a:srgbClr val="2F4E61"/>
                </a:solidFill>
                <a:latin typeface="Arial" charset="0"/>
                <a:ea typeface="ＭＳ Ｐゴシック" charset="0"/>
                <a:cs typeface="ＭＳ Ｐゴシック" charset="0"/>
                <a:sym typeface="Arial" charset="0"/>
              </a:rPr>
              <a:t>Thüringer</a:t>
            </a:r>
            <a:r>
              <a:rPr lang="en-US" sz="800" dirty="0">
                <a:solidFill>
                  <a:srgbClr val="2F4E61"/>
                </a:solidFill>
                <a:latin typeface="Arial" charset="0"/>
                <a:ea typeface="ＭＳ Ｐゴシック" charset="0"/>
                <a:cs typeface="ＭＳ Ｐゴシック" charset="0"/>
                <a:sym typeface="Arial" charset="0"/>
              </a:rPr>
              <a:t> </a:t>
            </a:r>
            <a:r>
              <a:rPr lang="en-US" sz="800" dirty="0" err="1">
                <a:solidFill>
                  <a:srgbClr val="2F4E61"/>
                </a:solidFill>
                <a:latin typeface="Arial" charset="0"/>
                <a:ea typeface="ＭＳ Ｐゴシック" charset="0"/>
                <a:cs typeface="ＭＳ Ｐゴシック" charset="0"/>
                <a:sym typeface="Arial" charset="0"/>
              </a:rPr>
              <a:t>Wohnungs</a:t>
            </a:r>
            <a:r>
              <a:rPr lang="en-US" sz="800" dirty="0">
                <a:solidFill>
                  <a:srgbClr val="2F4E61"/>
                </a:solidFill>
                <a:latin typeface="Arial" charset="0"/>
                <a:ea typeface="ＭＳ Ｐゴシック" charset="0"/>
                <a:cs typeface="ＭＳ Ｐゴシック" charset="0"/>
                <a:sym typeface="Arial" charset="0"/>
              </a:rPr>
              <a:t>- und </a:t>
            </a:r>
            <a:r>
              <a:rPr lang="en-US" sz="800" dirty="0" err="1">
                <a:solidFill>
                  <a:srgbClr val="2F4E61"/>
                </a:solidFill>
                <a:latin typeface="Arial" charset="0"/>
                <a:ea typeface="ＭＳ Ｐゴシック" charset="0"/>
                <a:cs typeface="ＭＳ Ｐゴシック" charset="0"/>
                <a:sym typeface="Arial" charset="0"/>
              </a:rPr>
              <a:t>Immobilienwirtschaft</a:t>
            </a:r>
            <a:r>
              <a:rPr lang="en-US" sz="800" dirty="0">
                <a:solidFill>
                  <a:srgbClr val="2F4E61"/>
                </a:solidFill>
                <a:latin typeface="Arial" charset="0"/>
                <a:ea typeface="ＭＳ Ｐゴシック" charset="0"/>
                <a:cs typeface="ＭＳ Ｐゴシック" charset="0"/>
                <a:sym typeface="Arial" charset="0"/>
              </a:rPr>
              <a:t> </a:t>
            </a:r>
            <a:r>
              <a:rPr lang="en-US" sz="800" dirty="0" err="1">
                <a:solidFill>
                  <a:srgbClr val="2F4E61"/>
                </a:solidFill>
                <a:latin typeface="Arial" charset="0"/>
                <a:ea typeface="ＭＳ Ｐゴシック" charset="0"/>
                <a:cs typeface="ＭＳ Ｐゴシック" charset="0"/>
                <a:sym typeface="Arial" charset="0"/>
              </a:rPr>
              <a:t>e.V</a:t>
            </a:r>
            <a:r>
              <a:rPr lang="en-US" sz="800" dirty="0">
                <a:solidFill>
                  <a:srgbClr val="2F4E61"/>
                </a:solidFill>
                <a:latin typeface="Arial" charset="0"/>
                <a:ea typeface="ＭＳ Ｐゴシック" charset="0"/>
                <a:cs typeface="ＭＳ Ｐゴシック" charset="0"/>
                <a:sym typeface="Arial" charset="0"/>
              </a:rPr>
              <a:t>.</a:t>
            </a:r>
          </a:p>
        </p:txBody>
      </p:sp>
      <p:sp>
        <p:nvSpPr>
          <p:cNvPr id="8" name="Rectangle 5"/>
          <p:cNvSpPr>
            <a:spLocks/>
          </p:cNvSpPr>
          <p:nvPr userDrawn="1"/>
        </p:nvSpPr>
        <p:spPr bwMode="auto">
          <a:xfrm>
            <a:off x="741288" y="4840733"/>
            <a:ext cx="165735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600">
                <a:solidFill>
                  <a:srgbClr val="000000"/>
                </a:solidFill>
                <a:latin typeface="Gill Sans" charset="0"/>
                <a:ea typeface="Heiti SC Light" charset="-122"/>
                <a:sym typeface="Gill Sans" charset="0"/>
              </a:defRPr>
            </a:lvl1pPr>
            <a:lvl2pPr marL="742950" indent="-285750" eaLnBrk="0" hangingPunct="0">
              <a:defRPr sz="5600">
                <a:solidFill>
                  <a:srgbClr val="000000"/>
                </a:solidFill>
                <a:latin typeface="Gill Sans" charset="0"/>
                <a:ea typeface="Heiti SC Light" charset="-122"/>
                <a:sym typeface="Gill Sans" charset="0"/>
              </a:defRPr>
            </a:lvl2pPr>
            <a:lvl3pPr marL="1143000" indent="-228600" eaLnBrk="0" hangingPunct="0">
              <a:defRPr sz="5600">
                <a:solidFill>
                  <a:srgbClr val="000000"/>
                </a:solidFill>
                <a:latin typeface="Gill Sans" charset="0"/>
                <a:ea typeface="Heiti SC Light" charset="-122"/>
                <a:sym typeface="Gill Sans" charset="0"/>
              </a:defRPr>
            </a:lvl3pPr>
            <a:lvl4pPr marL="1600200" indent="-228600" eaLnBrk="0" hangingPunct="0">
              <a:defRPr sz="5600">
                <a:solidFill>
                  <a:srgbClr val="000000"/>
                </a:solidFill>
                <a:latin typeface="Gill Sans" charset="0"/>
                <a:ea typeface="Heiti SC Light" charset="-122"/>
                <a:sym typeface="Gill Sans" charset="0"/>
              </a:defRPr>
            </a:lvl4pPr>
            <a:lvl5pPr marL="2057400" indent="-228600" eaLnBrk="0" hangingPunct="0">
              <a:defRPr sz="56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9pPr>
          </a:lstStyle>
          <a:p>
            <a:pPr algn="l"/>
            <a:r>
              <a:rPr lang="en-US" sz="800" b="1" dirty="0">
                <a:solidFill>
                  <a:srgbClr val="2F4E61"/>
                </a:solidFill>
                <a:latin typeface="Arial Bold" charset="0"/>
                <a:ea typeface="ＭＳ Ｐゴシック" charset="0"/>
                <a:cs typeface="ＭＳ Ｐゴシック" charset="0"/>
                <a:sym typeface="Arial Bold" charset="0"/>
              </a:rPr>
              <a:t>Die </a:t>
            </a:r>
            <a:r>
              <a:rPr lang="en-US" sz="800" b="1" dirty="0" err="1">
                <a:solidFill>
                  <a:srgbClr val="2F4E61"/>
                </a:solidFill>
                <a:latin typeface="Arial Bold" charset="0"/>
                <a:ea typeface="ＭＳ Ｐゴシック" charset="0"/>
                <a:cs typeface="ＭＳ Ｐゴシック" charset="0"/>
                <a:sym typeface="Arial Bold" charset="0"/>
              </a:rPr>
              <a:t>Wohnungswirtschaft</a:t>
            </a:r>
            <a:endParaRPr lang="en-US" sz="800" b="1" dirty="0">
              <a:solidFill>
                <a:srgbClr val="2F4E61"/>
              </a:solidFill>
              <a:latin typeface="Arial Bold" charset="0"/>
              <a:ea typeface="ＭＳ Ｐゴシック" charset="0"/>
              <a:cs typeface="ＭＳ Ｐゴシック" charset="0"/>
              <a:sym typeface="Arial Bold" charset="0"/>
            </a:endParaRPr>
          </a:p>
          <a:p>
            <a:pPr algn="l"/>
            <a:r>
              <a:rPr lang="en-US" altLang="de-DE" sz="800" b="1" dirty="0">
                <a:solidFill>
                  <a:srgbClr val="5BB435"/>
                </a:solidFill>
                <a:latin typeface="Arial Bold" charset="0"/>
                <a:ea typeface="MS PGothic" pitchFamily="34" charset="-128"/>
                <a:sym typeface="Arial Bold" charset="0"/>
              </a:rPr>
              <a:t>Thüringen</a:t>
            </a:r>
            <a:endParaRPr lang="en-US" sz="800" b="1" dirty="0">
              <a:solidFill>
                <a:srgbClr val="5BB435"/>
              </a:solidFill>
              <a:latin typeface="Arial Bold" charset="0"/>
              <a:ea typeface="ＭＳ Ｐゴシック" charset="0"/>
              <a:cs typeface="ＭＳ Ｐゴシック" charset="0"/>
              <a:sym typeface="Arial Bold" charset="0"/>
            </a:endParaRPr>
          </a:p>
        </p:txBody>
      </p:sp>
      <p:sp>
        <p:nvSpPr>
          <p:cNvPr id="9" name="Text Box 6"/>
          <p:cNvSpPr txBox="1">
            <a:spLocks noChangeArrowheads="1"/>
          </p:cNvSpPr>
          <p:nvPr userDrawn="1"/>
        </p:nvSpPr>
        <p:spPr bwMode="auto">
          <a:xfrm>
            <a:off x="8221736" y="4947095"/>
            <a:ext cx="147638" cy="14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34290" tIns="17145" rIns="34290" bIns="17145" numCol="1" anchor="t" anchorCtr="0" compatLnSpc="1">
            <a:prstTxWarp prst="textNoShape">
              <a:avLst/>
            </a:prstTxWarp>
          </a:bodyPr>
          <a:lstStyle>
            <a:defPPr>
              <a:defRPr lang="en-US"/>
            </a:defPPr>
            <a:lvl1pPr algn="ctr" rtl="0" fontAlgn="base">
              <a:spcBef>
                <a:spcPct val="0"/>
              </a:spcBef>
              <a:spcAft>
                <a:spcPct val="0"/>
              </a:spcAft>
              <a:defRPr sz="800" kern="1200">
                <a:solidFill>
                  <a:schemeClr val="bg1"/>
                </a:solidFill>
                <a:latin typeface="Arial" pitchFamily="34" charset="0"/>
                <a:ea typeface="MS PGothic" pitchFamily="34" charset="-128"/>
                <a:cs typeface="+mn-cs"/>
                <a:sym typeface="Arial" pitchFamily="34" charset="0"/>
              </a:defRPr>
            </a:lvl1pPr>
            <a:lvl2pPr marL="171450" indent="285750" algn="ctr" rtl="0" fontAlgn="base">
              <a:spcBef>
                <a:spcPct val="0"/>
              </a:spcBef>
              <a:spcAft>
                <a:spcPct val="0"/>
              </a:spcAft>
              <a:defRPr sz="2100" kern="1200">
                <a:solidFill>
                  <a:srgbClr val="000000"/>
                </a:solidFill>
                <a:latin typeface="Gill Sans" charset="0"/>
                <a:ea typeface="Heiti SC Light" charset="-122"/>
                <a:cs typeface="+mn-cs"/>
                <a:sym typeface="Gill Sans" charset="0"/>
              </a:defRPr>
            </a:lvl2pPr>
            <a:lvl3pPr marL="342900" indent="571500" algn="ctr" rtl="0" fontAlgn="base">
              <a:spcBef>
                <a:spcPct val="0"/>
              </a:spcBef>
              <a:spcAft>
                <a:spcPct val="0"/>
              </a:spcAft>
              <a:defRPr sz="2100" kern="1200">
                <a:solidFill>
                  <a:srgbClr val="000000"/>
                </a:solidFill>
                <a:latin typeface="Gill Sans" charset="0"/>
                <a:ea typeface="Heiti SC Light" charset="-122"/>
                <a:cs typeface="+mn-cs"/>
                <a:sym typeface="Gill Sans" charset="0"/>
              </a:defRPr>
            </a:lvl3pPr>
            <a:lvl4pPr marL="514350" indent="857250" algn="ctr" rtl="0" fontAlgn="base">
              <a:spcBef>
                <a:spcPct val="0"/>
              </a:spcBef>
              <a:spcAft>
                <a:spcPct val="0"/>
              </a:spcAft>
              <a:defRPr sz="2100" kern="1200">
                <a:solidFill>
                  <a:srgbClr val="000000"/>
                </a:solidFill>
                <a:latin typeface="Gill Sans" charset="0"/>
                <a:ea typeface="Heiti SC Light" charset="-122"/>
                <a:cs typeface="+mn-cs"/>
                <a:sym typeface="Gill Sans" charset="0"/>
              </a:defRPr>
            </a:lvl4pPr>
            <a:lvl5pPr marL="685800" indent="1143000" algn="ctr" rtl="0" fontAlgn="base">
              <a:spcBef>
                <a:spcPct val="0"/>
              </a:spcBef>
              <a:spcAft>
                <a:spcPct val="0"/>
              </a:spcAft>
              <a:defRPr sz="2100" kern="1200">
                <a:solidFill>
                  <a:srgbClr val="000000"/>
                </a:solidFill>
                <a:latin typeface="Gill Sans" charset="0"/>
                <a:ea typeface="Heiti SC Light" charset="-122"/>
                <a:cs typeface="+mn-cs"/>
                <a:sym typeface="Gill Sans" charset="0"/>
              </a:defRPr>
            </a:lvl5pPr>
            <a:lvl6pPr marL="2286000" algn="l" defTabSz="914400" rtl="0" eaLnBrk="1" latinLnBrk="0" hangingPunct="1">
              <a:defRPr sz="2100" kern="1200">
                <a:solidFill>
                  <a:srgbClr val="000000"/>
                </a:solidFill>
                <a:latin typeface="Gill Sans" charset="0"/>
                <a:ea typeface="Heiti SC Light" charset="-122"/>
                <a:cs typeface="+mn-cs"/>
                <a:sym typeface="Gill Sans" charset="0"/>
              </a:defRPr>
            </a:lvl6pPr>
            <a:lvl7pPr marL="2743200" algn="l" defTabSz="914400" rtl="0" eaLnBrk="1" latinLnBrk="0" hangingPunct="1">
              <a:defRPr sz="2100" kern="1200">
                <a:solidFill>
                  <a:srgbClr val="000000"/>
                </a:solidFill>
                <a:latin typeface="Gill Sans" charset="0"/>
                <a:ea typeface="Heiti SC Light" charset="-122"/>
                <a:cs typeface="+mn-cs"/>
                <a:sym typeface="Gill Sans" charset="0"/>
              </a:defRPr>
            </a:lvl7pPr>
            <a:lvl8pPr marL="3200400" algn="l" defTabSz="914400" rtl="0" eaLnBrk="1" latinLnBrk="0" hangingPunct="1">
              <a:defRPr sz="2100" kern="1200">
                <a:solidFill>
                  <a:srgbClr val="000000"/>
                </a:solidFill>
                <a:latin typeface="Gill Sans" charset="0"/>
                <a:ea typeface="Heiti SC Light" charset="-122"/>
                <a:cs typeface="+mn-cs"/>
                <a:sym typeface="Gill Sans" charset="0"/>
              </a:defRPr>
            </a:lvl8pPr>
            <a:lvl9pPr marL="3657600" algn="l" defTabSz="914400" rtl="0" eaLnBrk="1" latinLnBrk="0" hangingPunct="1">
              <a:defRPr sz="2100" kern="1200">
                <a:solidFill>
                  <a:srgbClr val="000000"/>
                </a:solidFill>
                <a:latin typeface="Gill Sans" charset="0"/>
                <a:ea typeface="Heiti SC Light" charset="-122"/>
                <a:cs typeface="+mn-cs"/>
                <a:sym typeface="Gill Sans" charset="0"/>
              </a:defRPr>
            </a:lvl9pPr>
          </a:lstStyle>
          <a:p>
            <a:pPr>
              <a:defRPr/>
            </a:pPr>
            <a:fld id="{1037719F-35A8-4F6F-8BAA-659EF982AD01}" type="slidenum">
              <a:rPr lang="en-US" altLang="de-DE" smtClean="0">
                <a:solidFill>
                  <a:schemeClr val="bg1"/>
                </a:solidFill>
              </a:rPr>
              <a:pPr>
                <a:defRPr/>
              </a:pPr>
              <a:t>‹Nr.›</a:t>
            </a:fld>
            <a:endParaRPr lang="en-US" altLang="de-DE" dirty="0">
              <a:solidFill>
                <a:schemeClr val="bg1"/>
              </a:solidFill>
            </a:endParaRPr>
          </a:p>
        </p:txBody>
      </p:sp>
      <p:sp>
        <p:nvSpPr>
          <p:cNvPr id="5" name="Titel 3"/>
          <p:cNvSpPr>
            <a:spLocks noGrp="1"/>
          </p:cNvSpPr>
          <p:nvPr>
            <p:ph type="title" hasCustomPrompt="1"/>
          </p:nvPr>
        </p:nvSpPr>
        <p:spPr>
          <a:xfrm>
            <a:off x="611560" y="267494"/>
            <a:ext cx="7128792" cy="792088"/>
          </a:xfrm>
          <a:prstGeom prst="rect">
            <a:avLst/>
          </a:prstGeom>
        </p:spPr>
        <p:txBody>
          <a:bodyPr/>
          <a:lstStyle>
            <a:lvl1pPr algn="l">
              <a:defRPr lang="en-US" altLang="de-DE" sz="1900" b="1" kern="1200" baseline="0" dirty="0" smtClean="0">
                <a:solidFill>
                  <a:srgbClr val="2F4E61"/>
                </a:solidFill>
                <a:latin typeface="Arial Bold" charset="0"/>
                <a:ea typeface="MS PGothic" pitchFamily="34" charset="-128"/>
                <a:cs typeface="+mn-cs"/>
                <a:sym typeface="Arial Bold" charset="0"/>
              </a:defRPr>
            </a:lvl1pPr>
          </a:lstStyle>
          <a:p>
            <a:pPr eaLnBrk="1" hangingPunct="1">
              <a:defRPr/>
            </a:pPr>
            <a:r>
              <a:rPr lang="en-US" altLang="de-DE" sz="1900" b="1" dirty="0" err="1">
                <a:solidFill>
                  <a:srgbClr val="2F4E61"/>
                </a:solidFill>
                <a:latin typeface="Arial Bold" charset="0"/>
                <a:ea typeface="MS PGothic" pitchFamily="34" charset="-128"/>
                <a:sym typeface="Arial Bold" charset="0"/>
              </a:rPr>
              <a:t>Überschrift</a:t>
            </a:r>
            <a:r>
              <a:rPr lang="en-US" altLang="de-DE" sz="1900" b="1" dirty="0">
                <a:solidFill>
                  <a:srgbClr val="2F4E61"/>
                </a:solidFill>
                <a:latin typeface="Arial Bold" charset="0"/>
                <a:ea typeface="MS PGothic" pitchFamily="34" charset="-128"/>
                <a:sym typeface="Arial Bold" charset="0"/>
              </a:rPr>
              <a:t>, 1. </a:t>
            </a:r>
            <a:r>
              <a:rPr lang="en-US" altLang="de-DE" sz="1900" b="1" dirty="0" err="1">
                <a:solidFill>
                  <a:srgbClr val="2F4E61"/>
                </a:solidFill>
                <a:latin typeface="Arial Bold" charset="0"/>
                <a:ea typeface="MS PGothic" pitchFamily="34" charset="-128"/>
                <a:sym typeface="Arial Bold" charset="0"/>
              </a:rPr>
              <a:t>Ebene</a:t>
            </a:r>
            <a:r>
              <a:rPr lang="en-US" altLang="de-DE" sz="1900" b="1" dirty="0">
                <a:solidFill>
                  <a:srgbClr val="2F4E61"/>
                </a:solidFill>
                <a:latin typeface="Arial Bold" charset="0"/>
                <a:ea typeface="MS PGothic" pitchFamily="34" charset="-128"/>
                <a:sym typeface="Arial Bold" charset="0"/>
              </a:rPr>
              <a:t>, </a:t>
            </a:r>
            <a:r>
              <a:rPr lang="en-US" altLang="de-DE" sz="1900" b="1" dirty="0" err="1">
                <a:solidFill>
                  <a:srgbClr val="2F4E61"/>
                </a:solidFill>
                <a:latin typeface="Arial Bold" charset="0"/>
                <a:ea typeface="MS PGothic" pitchFamily="34" charset="-128"/>
                <a:sym typeface="Arial Bold" charset="0"/>
              </a:rPr>
              <a:t>ggf</a:t>
            </a:r>
            <a:r>
              <a:rPr lang="en-US" altLang="de-DE" sz="1900" b="1" dirty="0">
                <a:solidFill>
                  <a:srgbClr val="2F4E61"/>
                </a:solidFill>
                <a:latin typeface="Arial Bold" charset="0"/>
                <a:ea typeface="MS PGothic" pitchFamily="34" charset="-128"/>
                <a:sym typeface="Arial Bold" charset="0"/>
              </a:rPr>
              <a:t>. 2-zeilig</a:t>
            </a:r>
            <a:br>
              <a:rPr lang="en-US" altLang="de-DE" sz="1900" b="1" dirty="0">
                <a:solidFill>
                  <a:srgbClr val="2F4E61"/>
                </a:solidFill>
                <a:latin typeface="Arial Bold" charset="0"/>
                <a:ea typeface="MS PGothic" pitchFamily="34" charset="-128"/>
                <a:sym typeface="Arial Bold" charset="0"/>
              </a:rPr>
            </a:br>
            <a:r>
              <a:rPr lang="en-US" altLang="de-DE" sz="1900" b="1" dirty="0" err="1">
                <a:solidFill>
                  <a:srgbClr val="5BB435"/>
                </a:solidFill>
                <a:latin typeface="Arial Bold" charset="0"/>
                <a:ea typeface="MS PGothic" pitchFamily="34" charset="-128"/>
                <a:sym typeface="Arial Bold" charset="0"/>
              </a:rPr>
              <a:t>ggf</a:t>
            </a:r>
            <a:r>
              <a:rPr lang="en-US" altLang="de-DE" sz="1900" b="1" dirty="0">
                <a:solidFill>
                  <a:srgbClr val="5BB435"/>
                </a:solidFill>
                <a:latin typeface="Arial Bold" charset="0"/>
                <a:ea typeface="MS PGothic" pitchFamily="34" charset="-128"/>
                <a:sym typeface="Arial Bold" charset="0"/>
              </a:rPr>
              <a:t>. </a:t>
            </a:r>
            <a:r>
              <a:rPr lang="en-US" altLang="de-DE" sz="1900" b="1" dirty="0" err="1">
                <a:solidFill>
                  <a:srgbClr val="5BB435"/>
                </a:solidFill>
                <a:latin typeface="Arial Bold" charset="0"/>
                <a:ea typeface="MS PGothic" pitchFamily="34" charset="-128"/>
                <a:sym typeface="Arial Bold" charset="0"/>
              </a:rPr>
              <a:t>Überschrift</a:t>
            </a:r>
            <a:r>
              <a:rPr lang="en-US" altLang="de-DE" sz="1900" b="1" dirty="0">
                <a:solidFill>
                  <a:srgbClr val="5BB435"/>
                </a:solidFill>
                <a:latin typeface="Arial Bold" charset="0"/>
                <a:ea typeface="MS PGothic" pitchFamily="34" charset="-128"/>
                <a:sym typeface="Arial Bold" charset="0"/>
              </a:rPr>
              <a:t> 2. </a:t>
            </a:r>
            <a:r>
              <a:rPr lang="en-US" altLang="de-DE" sz="1900" b="1" dirty="0" err="1">
                <a:solidFill>
                  <a:srgbClr val="5BB435"/>
                </a:solidFill>
                <a:latin typeface="Arial Bold" charset="0"/>
                <a:ea typeface="MS PGothic" pitchFamily="34" charset="-128"/>
                <a:sym typeface="Arial Bold" charset="0"/>
              </a:rPr>
              <a:t>Ebene</a:t>
            </a:r>
            <a:endParaRPr lang="en-US" altLang="de-DE" sz="1900" b="1" dirty="0">
              <a:solidFill>
                <a:srgbClr val="5BB435"/>
              </a:solidFill>
              <a:latin typeface="Arial Bold" charset="0"/>
              <a:ea typeface="MS PGothic" pitchFamily="34" charset="-128"/>
              <a:sym typeface="Arial Bold" charset="0"/>
            </a:endParaRPr>
          </a:p>
        </p:txBody>
      </p:sp>
      <p:sp>
        <p:nvSpPr>
          <p:cNvPr id="6" name="Inhaltsplatzhalter 2"/>
          <p:cNvSpPr>
            <a:spLocks noGrp="1"/>
          </p:cNvSpPr>
          <p:nvPr>
            <p:ph idx="1" hasCustomPrompt="1"/>
          </p:nvPr>
        </p:nvSpPr>
        <p:spPr>
          <a:xfrm>
            <a:off x="611188" y="1131590"/>
            <a:ext cx="7848600" cy="3528392"/>
          </a:xfrm>
          <a:prstGeom prst="rect">
            <a:avLst/>
          </a:prstGeom>
        </p:spPr>
        <p:txBody>
          <a:bodyPr/>
          <a:lstStyle>
            <a:lvl1pPr marL="342900" indent="-342900">
              <a:spcBef>
                <a:spcPts val="600"/>
              </a:spcBef>
              <a:spcAft>
                <a:spcPts val="600"/>
              </a:spcAft>
              <a:buFont typeface="Symbol" charset="2"/>
              <a:buChar char="-"/>
              <a:defRPr sz="1800">
                <a:latin typeface="Arial" panose="020B0604020202020204" pitchFamily="34" charset="0"/>
                <a:cs typeface="Arial" panose="020B0604020202020204" pitchFamily="34" charset="0"/>
              </a:defRPr>
            </a:lvl1pPr>
            <a:lvl2pPr marL="742950" indent="-285750">
              <a:spcBef>
                <a:spcPts val="600"/>
              </a:spcBef>
              <a:spcAft>
                <a:spcPts val="600"/>
              </a:spcAft>
              <a:buFont typeface="Symbol" charset="2"/>
              <a:buChar char="-"/>
              <a:defRPr sz="1800">
                <a:latin typeface="Arial" panose="020B0604020202020204" pitchFamily="34" charset="0"/>
                <a:cs typeface="Arial" panose="020B0604020202020204" pitchFamily="34" charset="0"/>
              </a:defRPr>
            </a:lvl2pPr>
            <a:lvl3pPr marL="1143000" indent="-228600">
              <a:spcBef>
                <a:spcPts val="600"/>
              </a:spcBef>
              <a:spcAft>
                <a:spcPts val="600"/>
              </a:spcAft>
              <a:buFont typeface="Symbol" charset="2"/>
              <a:buChar char="-"/>
              <a:defRPr sz="1600">
                <a:latin typeface="Arial" panose="020B0604020202020204" pitchFamily="34" charset="0"/>
                <a:cs typeface="Arial" panose="020B0604020202020204" pitchFamily="34" charset="0"/>
              </a:defRPr>
            </a:lvl3pPr>
          </a:lstStyle>
          <a:p>
            <a:pPr lvl="0"/>
            <a:r>
              <a:rPr lang="de-DE" dirty="0"/>
              <a:t>Mastertextformat bearbeiten</a:t>
            </a:r>
          </a:p>
          <a:p>
            <a:pPr lvl="1"/>
            <a:r>
              <a:rPr lang="de-DE" dirty="0"/>
              <a:t>Zweite Ebene</a:t>
            </a:r>
          </a:p>
          <a:p>
            <a:pPr lvl="2"/>
            <a:r>
              <a:rPr lang="de-DE" dirty="0"/>
              <a:t>Dritte Ebene</a:t>
            </a:r>
          </a:p>
        </p:txBody>
      </p:sp>
      <p:sp>
        <p:nvSpPr>
          <p:cNvPr id="10" name="Fußzeilenplatzhalter 3"/>
          <p:cNvSpPr>
            <a:spLocks noGrp="1"/>
          </p:cNvSpPr>
          <p:nvPr>
            <p:ph type="ftr" sz="quarter" idx="3"/>
          </p:nvPr>
        </p:nvSpPr>
        <p:spPr>
          <a:xfrm>
            <a:off x="5132388" y="4843463"/>
            <a:ext cx="2752725" cy="271462"/>
          </a:xfrm>
          <a:prstGeom prst="rect">
            <a:avLst/>
          </a:prstGeom>
        </p:spPr>
        <p:txBody>
          <a:bodyPr vert="horz" lIns="91440" tIns="45720" rIns="91440" bIns="45720" rtlCol="0" anchor="ctr"/>
          <a:lstStyle>
            <a:lvl1pPr algn="l">
              <a:defRPr sz="800" dirty="0" smtClean="0">
                <a:solidFill>
                  <a:srgbClr val="2F4E61"/>
                </a:solidFill>
                <a:latin typeface="+mn-lt"/>
                <a:ea typeface="MS PGothic" pitchFamily="34" charset="-128"/>
              </a:defRPr>
            </a:lvl1pPr>
          </a:lstStyle>
          <a:p>
            <a:pPr>
              <a:defRPr/>
            </a:pPr>
            <a:r>
              <a:rPr lang="de-DE"/>
              <a:t>Jahresabschlussschulung 2023</a:t>
            </a:r>
            <a:endParaRPr lang="de-DE" dirty="0"/>
          </a:p>
        </p:txBody>
      </p:sp>
    </p:spTree>
    <p:extLst>
      <p:ext uri="{BB962C8B-B14F-4D97-AF65-F5344CB8AC3E}">
        <p14:creationId xmlns:p14="http://schemas.microsoft.com/office/powerpoint/2010/main" val="97702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II">
    <p:spTree>
      <p:nvGrpSpPr>
        <p:cNvPr id="1" name=""/>
        <p:cNvGrpSpPr/>
        <p:nvPr/>
      </p:nvGrpSpPr>
      <p:grpSpPr>
        <a:xfrm>
          <a:off x="0" y="0"/>
          <a:ext cx="0" cy="0"/>
          <a:chOff x="0" y="0"/>
          <a:chExt cx="0" cy="0"/>
        </a:xfrm>
      </p:grpSpPr>
      <p:sp>
        <p:nvSpPr>
          <p:cNvPr id="9" name="Rectangle 4"/>
          <p:cNvSpPr>
            <a:spLocks/>
          </p:cNvSpPr>
          <p:nvPr userDrawn="1"/>
        </p:nvSpPr>
        <p:spPr bwMode="auto">
          <a:xfrm>
            <a:off x="2398638" y="4840733"/>
            <a:ext cx="23288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600">
                <a:solidFill>
                  <a:srgbClr val="000000"/>
                </a:solidFill>
                <a:latin typeface="Gill Sans" charset="0"/>
                <a:ea typeface="Heiti SC Light" charset="-122"/>
                <a:sym typeface="Gill Sans" charset="0"/>
              </a:defRPr>
            </a:lvl1pPr>
            <a:lvl2pPr marL="742950" indent="-285750" eaLnBrk="0" hangingPunct="0">
              <a:defRPr sz="5600">
                <a:solidFill>
                  <a:srgbClr val="000000"/>
                </a:solidFill>
                <a:latin typeface="Gill Sans" charset="0"/>
                <a:ea typeface="Heiti SC Light" charset="-122"/>
                <a:sym typeface="Gill Sans" charset="0"/>
              </a:defRPr>
            </a:lvl2pPr>
            <a:lvl3pPr marL="1143000" indent="-228600" eaLnBrk="0" hangingPunct="0">
              <a:defRPr sz="5600">
                <a:solidFill>
                  <a:srgbClr val="000000"/>
                </a:solidFill>
                <a:latin typeface="Gill Sans" charset="0"/>
                <a:ea typeface="Heiti SC Light" charset="-122"/>
                <a:sym typeface="Gill Sans" charset="0"/>
              </a:defRPr>
            </a:lvl3pPr>
            <a:lvl4pPr marL="1600200" indent="-228600" eaLnBrk="0" hangingPunct="0">
              <a:defRPr sz="5600">
                <a:solidFill>
                  <a:srgbClr val="000000"/>
                </a:solidFill>
                <a:latin typeface="Gill Sans" charset="0"/>
                <a:ea typeface="Heiti SC Light" charset="-122"/>
                <a:sym typeface="Gill Sans" charset="0"/>
              </a:defRPr>
            </a:lvl4pPr>
            <a:lvl5pPr marL="2057400" indent="-228600" eaLnBrk="0" hangingPunct="0">
              <a:defRPr sz="56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9pPr>
          </a:lstStyle>
          <a:p>
            <a:pPr algn="l"/>
            <a:r>
              <a:rPr lang="en-US" sz="800" dirty="0" err="1">
                <a:solidFill>
                  <a:srgbClr val="2F4E61"/>
                </a:solidFill>
                <a:latin typeface="Arial" charset="0"/>
                <a:ea typeface="ＭＳ Ｐゴシック" charset="0"/>
                <a:cs typeface="ＭＳ Ｐゴシック" charset="0"/>
                <a:sym typeface="Arial" charset="0"/>
              </a:rPr>
              <a:t>Verband</a:t>
            </a:r>
            <a:r>
              <a:rPr lang="en-US" sz="800" dirty="0">
                <a:solidFill>
                  <a:srgbClr val="2F4E61"/>
                </a:solidFill>
                <a:latin typeface="Arial" charset="0"/>
                <a:ea typeface="ＭＳ Ｐゴシック" charset="0"/>
                <a:cs typeface="ＭＳ Ｐゴシック" charset="0"/>
                <a:sym typeface="Arial" charset="0"/>
              </a:rPr>
              <a:t> </a:t>
            </a:r>
            <a:r>
              <a:rPr lang="en-US" sz="800" dirty="0" err="1">
                <a:solidFill>
                  <a:srgbClr val="2F4E61"/>
                </a:solidFill>
                <a:latin typeface="Arial" charset="0"/>
                <a:ea typeface="ＭＳ Ｐゴシック" charset="0"/>
                <a:cs typeface="ＭＳ Ｐゴシック" charset="0"/>
                <a:sym typeface="Arial" charset="0"/>
              </a:rPr>
              <a:t>Thüringer</a:t>
            </a:r>
            <a:r>
              <a:rPr lang="en-US" sz="800" dirty="0">
                <a:solidFill>
                  <a:srgbClr val="2F4E61"/>
                </a:solidFill>
                <a:latin typeface="Arial" charset="0"/>
                <a:ea typeface="ＭＳ Ｐゴシック" charset="0"/>
                <a:cs typeface="ＭＳ Ｐゴシック" charset="0"/>
                <a:sym typeface="Arial" charset="0"/>
              </a:rPr>
              <a:t> </a:t>
            </a:r>
            <a:r>
              <a:rPr lang="en-US" sz="800" dirty="0" err="1">
                <a:solidFill>
                  <a:srgbClr val="2F4E61"/>
                </a:solidFill>
                <a:latin typeface="Arial" charset="0"/>
                <a:ea typeface="ＭＳ Ｐゴシック" charset="0"/>
                <a:cs typeface="ＭＳ Ｐゴシック" charset="0"/>
                <a:sym typeface="Arial" charset="0"/>
              </a:rPr>
              <a:t>Wohnungs</a:t>
            </a:r>
            <a:r>
              <a:rPr lang="en-US" sz="800" dirty="0">
                <a:solidFill>
                  <a:srgbClr val="2F4E61"/>
                </a:solidFill>
                <a:latin typeface="Arial" charset="0"/>
                <a:ea typeface="ＭＳ Ｐゴシック" charset="0"/>
                <a:cs typeface="ＭＳ Ｐゴシック" charset="0"/>
                <a:sym typeface="Arial" charset="0"/>
              </a:rPr>
              <a:t>- und </a:t>
            </a:r>
            <a:r>
              <a:rPr lang="en-US" sz="800" dirty="0" err="1">
                <a:solidFill>
                  <a:srgbClr val="2F4E61"/>
                </a:solidFill>
                <a:latin typeface="Arial" charset="0"/>
                <a:ea typeface="ＭＳ Ｐゴシック" charset="0"/>
                <a:cs typeface="ＭＳ Ｐゴシック" charset="0"/>
                <a:sym typeface="Arial" charset="0"/>
              </a:rPr>
              <a:t>Immobilienwirtschaft</a:t>
            </a:r>
            <a:r>
              <a:rPr lang="en-US" sz="800" dirty="0">
                <a:solidFill>
                  <a:srgbClr val="2F4E61"/>
                </a:solidFill>
                <a:latin typeface="Arial" charset="0"/>
                <a:ea typeface="ＭＳ Ｐゴシック" charset="0"/>
                <a:cs typeface="ＭＳ Ｐゴシック" charset="0"/>
                <a:sym typeface="Arial" charset="0"/>
              </a:rPr>
              <a:t> </a:t>
            </a:r>
            <a:r>
              <a:rPr lang="en-US" sz="800" dirty="0" err="1">
                <a:solidFill>
                  <a:srgbClr val="2F4E61"/>
                </a:solidFill>
                <a:latin typeface="Arial" charset="0"/>
                <a:ea typeface="ＭＳ Ｐゴシック" charset="0"/>
                <a:cs typeface="ＭＳ Ｐゴシック" charset="0"/>
                <a:sym typeface="Arial" charset="0"/>
              </a:rPr>
              <a:t>e.V</a:t>
            </a:r>
            <a:r>
              <a:rPr lang="en-US" sz="800" dirty="0">
                <a:solidFill>
                  <a:srgbClr val="2F4E61"/>
                </a:solidFill>
                <a:latin typeface="Arial" charset="0"/>
                <a:ea typeface="ＭＳ Ｐゴシック" charset="0"/>
                <a:cs typeface="ＭＳ Ｐゴシック" charset="0"/>
                <a:sym typeface="Arial" charset="0"/>
              </a:rPr>
              <a:t>.</a:t>
            </a:r>
          </a:p>
        </p:txBody>
      </p:sp>
      <p:sp>
        <p:nvSpPr>
          <p:cNvPr id="10" name="Rectangle 5"/>
          <p:cNvSpPr>
            <a:spLocks/>
          </p:cNvSpPr>
          <p:nvPr userDrawn="1"/>
        </p:nvSpPr>
        <p:spPr bwMode="auto">
          <a:xfrm>
            <a:off x="741288" y="4840733"/>
            <a:ext cx="165735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600">
                <a:solidFill>
                  <a:srgbClr val="000000"/>
                </a:solidFill>
                <a:latin typeface="Gill Sans" charset="0"/>
                <a:ea typeface="Heiti SC Light" charset="-122"/>
                <a:sym typeface="Gill Sans" charset="0"/>
              </a:defRPr>
            </a:lvl1pPr>
            <a:lvl2pPr marL="742950" indent="-285750" eaLnBrk="0" hangingPunct="0">
              <a:defRPr sz="5600">
                <a:solidFill>
                  <a:srgbClr val="000000"/>
                </a:solidFill>
                <a:latin typeface="Gill Sans" charset="0"/>
                <a:ea typeface="Heiti SC Light" charset="-122"/>
                <a:sym typeface="Gill Sans" charset="0"/>
              </a:defRPr>
            </a:lvl2pPr>
            <a:lvl3pPr marL="1143000" indent="-228600" eaLnBrk="0" hangingPunct="0">
              <a:defRPr sz="5600">
                <a:solidFill>
                  <a:srgbClr val="000000"/>
                </a:solidFill>
                <a:latin typeface="Gill Sans" charset="0"/>
                <a:ea typeface="Heiti SC Light" charset="-122"/>
                <a:sym typeface="Gill Sans" charset="0"/>
              </a:defRPr>
            </a:lvl3pPr>
            <a:lvl4pPr marL="1600200" indent="-228600" eaLnBrk="0" hangingPunct="0">
              <a:defRPr sz="5600">
                <a:solidFill>
                  <a:srgbClr val="000000"/>
                </a:solidFill>
                <a:latin typeface="Gill Sans" charset="0"/>
                <a:ea typeface="Heiti SC Light" charset="-122"/>
                <a:sym typeface="Gill Sans" charset="0"/>
              </a:defRPr>
            </a:lvl4pPr>
            <a:lvl5pPr marL="2057400" indent="-228600" eaLnBrk="0" hangingPunct="0">
              <a:defRPr sz="56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9pPr>
          </a:lstStyle>
          <a:p>
            <a:pPr algn="l"/>
            <a:r>
              <a:rPr lang="en-US" sz="800" b="1" dirty="0">
                <a:solidFill>
                  <a:srgbClr val="2F4E61"/>
                </a:solidFill>
                <a:latin typeface="Arial Bold" charset="0"/>
                <a:ea typeface="ＭＳ Ｐゴシック" charset="0"/>
                <a:cs typeface="ＭＳ Ｐゴシック" charset="0"/>
                <a:sym typeface="Arial Bold" charset="0"/>
              </a:rPr>
              <a:t>Die </a:t>
            </a:r>
            <a:r>
              <a:rPr lang="en-US" sz="800" b="1" dirty="0" err="1">
                <a:solidFill>
                  <a:srgbClr val="2F4E61"/>
                </a:solidFill>
                <a:latin typeface="Arial Bold" charset="0"/>
                <a:ea typeface="ＭＳ Ｐゴシック" charset="0"/>
                <a:cs typeface="ＭＳ Ｐゴシック" charset="0"/>
                <a:sym typeface="Arial Bold" charset="0"/>
              </a:rPr>
              <a:t>Wohnungswirtschaft</a:t>
            </a:r>
            <a:endParaRPr lang="en-US" sz="800" b="1" dirty="0">
              <a:solidFill>
                <a:srgbClr val="2F4E61"/>
              </a:solidFill>
              <a:latin typeface="Arial Bold" charset="0"/>
              <a:ea typeface="ＭＳ Ｐゴシック" charset="0"/>
              <a:cs typeface="ＭＳ Ｐゴシック" charset="0"/>
              <a:sym typeface="Arial Bold" charset="0"/>
            </a:endParaRPr>
          </a:p>
          <a:p>
            <a:pPr algn="l"/>
            <a:r>
              <a:rPr lang="en-US" altLang="de-DE" sz="800" b="1" dirty="0">
                <a:solidFill>
                  <a:srgbClr val="5BB435"/>
                </a:solidFill>
                <a:latin typeface="Arial Bold" charset="0"/>
                <a:ea typeface="MS PGothic" pitchFamily="34" charset="-128"/>
                <a:sym typeface="Arial Bold" charset="0"/>
              </a:rPr>
              <a:t>Thüringen</a:t>
            </a:r>
            <a:endParaRPr lang="en-US" sz="800" b="1" dirty="0">
              <a:solidFill>
                <a:srgbClr val="5BB435"/>
              </a:solidFill>
              <a:latin typeface="Arial Bold" charset="0"/>
              <a:ea typeface="ＭＳ Ｐゴシック" charset="0"/>
              <a:cs typeface="ＭＳ Ｐゴシック" charset="0"/>
              <a:sym typeface="Arial Bold" charset="0"/>
            </a:endParaRPr>
          </a:p>
        </p:txBody>
      </p:sp>
      <p:sp>
        <p:nvSpPr>
          <p:cNvPr id="11" name="Text Box 6"/>
          <p:cNvSpPr txBox="1">
            <a:spLocks noChangeArrowheads="1"/>
          </p:cNvSpPr>
          <p:nvPr userDrawn="1"/>
        </p:nvSpPr>
        <p:spPr bwMode="auto">
          <a:xfrm>
            <a:off x="8221736" y="4947095"/>
            <a:ext cx="147638" cy="14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34290" tIns="17145" rIns="34290" bIns="17145" numCol="1" anchor="t" anchorCtr="0" compatLnSpc="1">
            <a:prstTxWarp prst="textNoShape">
              <a:avLst/>
            </a:prstTxWarp>
          </a:bodyPr>
          <a:lstStyle>
            <a:defPPr>
              <a:defRPr lang="en-US"/>
            </a:defPPr>
            <a:lvl1pPr algn="ctr" rtl="0" fontAlgn="base">
              <a:spcBef>
                <a:spcPct val="0"/>
              </a:spcBef>
              <a:spcAft>
                <a:spcPct val="0"/>
              </a:spcAft>
              <a:defRPr sz="800" kern="1200">
                <a:solidFill>
                  <a:schemeClr val="bg1"/>
                </a:solidFill>
                <a:latin typeface="Arial" pitchFamily="34" charset="0"/>
                <a:ea typeface="MS PGothic" pitchFamily="34" charset="-128"/>
                <a:cs typeface="+mn-cs"/>
                <a:sym typeface="Arial" pitchFamily="34" charset="0"/>
              </a:defRPr>
            </a:lvl1pPr>
            <a:lvl2pPr marL="171450" indent="285750" algn="ctr" rtl="0" fontAlgn="base">
              <a:spcBef>
                <a:spcPct val="0"/>
              </a:spcBef>
              <a:spcAft>
                <a:spcPct val="0"/>
              </a:spcAft>
              <a:defRPr sz="2100" kern="1200">
                <a:solidFill>
                  <a:srgbClr val="000000"/>
                </a:solidFill>
                <a:latin typeface="Gill Sans" charset="0"/>
                <a:ea typeface="Heiti SC Light" charset="-122"/>
                <a:cs typeface="+mn-cs"/>
                <a:sym typeface="Gill Sans" charset="0"/>
              </a:defRPr>
            </a:lvl2pPr>
            <a:lvl3pPr marL="342900" indent="571500" algn="ctr" rtl="0" fontAlgn="base">
              <a:spcBef>
                <a:spcPct val="0"/>
              </a:spcBef>
              <a:spcAft>
                <a:spcPct val="0"/>
              </a:spcAft>
              <a:defRPr sz="2100" kern="1200">
                <a:solidFill>
                  <a:srgbClr val="000000"/>
                </a:solidFill>
                <a:latin typeface="Gill Sans" charset="0"/>
                <a:ea typeface="Heiti SC Light" charset="-122"/>
                <a:cs typeface="+mn-cs"/>
                <a:sym typeface="Gill Sans" charset="0"/>
              </a:defRPr>
            </a:lvl3pPr>
            <a:lvl4pPr marL="514350" indent="857250" algn="ctr" rtl="0" fontAlgn="base">
              <a:spcBef>
                <a:spcPct val="0"/>
              </a:spcBef>
              <a:spcAft>
                <a:spcPct val="0"/>
              </a:spcAft>
              <a:defRPr sz="2100" kern="1200">
                <a:solidFill>
                  <a:srgbClr val="000000"/>
                </a:solidFill>
                <a:latin typeface="Gill Sans" charset="0"/>
                <a:ea typeface="Heiti SC Light" charset="-122"/>
                <a:cs typeface="+mn-cs"/>
                <a:sym typeface="Gill Sans" charset="0"/>
              </a:defRPr>
            </a:lvl4pPr>
            <a:lvl5pPr marL="685800" indent="1143000" algn="ctr" rtl="0" fontAlgn="base">
              <a:spcBef>
                <a:spcPct val="0"/>
              </a:spcBef>
              <a:spcAft>
                <a:spcPct val="0"/>
              </a:spcAft>
              <a:defRPr sz="2100" kern="1200">
                <a:solidFill>
                  <a:srgbClr val="000000"/>
                </a:solidFill>
                <a:latin typeface="Gill Sans" charset="0"/>
                <a:ea typeface="Heiti SC Light" charset="-122"/>
                <a:cs typeface="+mn-cs"/>
                <a:sym typeface="Gill Sans" charset="0"/>
              </a:defRPr>
            </a:lvl5pPr>
            <a:lvl6pPr marL="2286000" algn="l" defTabSz="914400" rtl="0" eaLnBrk="1" latinLnBrk="0" hangingPunct="1">
              <a:defRPr sz="2100" kern="1200">
                <a:solidFill>
                  <a:srgbClr val="000000"/>
                </a:solidFill>
                <a:latin typeface="Gill Sans" charset="0"/>
                <a:ea typeface="Heiti SC Light" charset="-122"/>
                <a:cs typeface="+mn-cs"/>
                <a:sym typeface="Gill Sans" charset="0"/>
              </a:defRPr>
            </a:lvl6pPr>
            <a:lvl7pPr marL="2743200" algn="l" defTabSz="914400" rtl="0" eaLnBrk="1" latinLnBrk="0" hangingPunct="1">
              <a:defRPr sz="2100" kern="1200">
                <a:solidFill>
                  <a:srgbClr val="000000"/>
                </a:solidFill>
                <a:latin typeface="Gill Sans" charset="0"/>
                <a:ea typeface="Heiti SC Light" charset="-122"/>
                <a:cs typeface="+mn-cs"/>
                <a:sym typeface="Gill Sans" charset="0"/>
              </a:defRPr>
            </a:lvl7pPr>
            <a:lvl8pPr marL="3200400" algn="l" defTabSz="914400" rtl="0" eaLnBrk="1" latinLnBrk="0" hangingPunct="1">
              <a:defRPr sz="2100" kern="1200">
                <a:solidFill>
                  <a:srgbClr val="000000"/>
                </a:solidFill>
                <a:latin typeface="Gill Sans" charset="0"/>
                <a:ea typeface="Heiti SC Light" charset="-122"/>
                <a:cs typeface="+mn-cs"/>
                <a:sym typeface="Gill Sans" charset="0"/>
              </a:defRPr>
            </a:lvl8pPr>
            <a:lvl9pPr marL="3657600" algn="l" defTabSz="914400" rtl="0" eaLnBrk="1" latinLnBrk="0" hangingPunct="1">
              <a:defRPr sz="2100" kern="1200">
                <a:solidFill>
                  <a:srgbClr val="000000"/>
                </a:solidFill>
                <a:latin typeface="Gill Sans" charset="0"/>
                <a:ea typeface="Heiti SC Light" charset="-122"/>
                <a:cs typeface="+mn-cs"/>
                <a:sym typeface="Gill Sans" charset="0"/>
              </a:defRPr>
            </a:lvl9pPr>
          </a:lstStyle>
          <a:p>
            <a:pPr>
              <a:defRPr/>
            </a:pPr>
            <a:fld id="{1037719F-35A8-4F6F-8BAA-659EF982AD01}" type="slidenum">
              <a:rPr lang="en-US" altLang="de-DE" smtClean="0">
                <a:solidFill>
                  <a:schemeClr val="bg1"/>
                </a:solidFill>
              </a:rPr>
              <a:pPr>
                <a:defRPr/>
              </a:pPr>
              <a:t>‹Nr.›</a:t>
            </a:fld>
            <a:endParaRPr lang="en-US" altLang="de-DE" dirty="0">
              <a:solidFill>
                <a:schemeClr val="bg1"/>
              </a:solidFill>
            </a:endParaRPr>
          </a:p>
        </p:txBody>
      </p:sp>
      <p:sp>
        <p:nvSpPr>
          <p:cNvPr id="5" name="Titel 3"/>
          <p:cNvSpPr>
            <a:spLocks noGrp="1"/>
          </p:cNvSpPr>
          <p:nvPr>
            <p:ph type="title" hasCustomPrompt="1"/>
          </p:nvPr>
        </p:nvSpPr>
        <p:spPr>
          <a:xfrm>
            <a:off x="611560" y="267494"/>
            <a:ext cx="7128792" cy="792088"/>
          </a:xfrm>
          <a:prstGeom prst="rect">
            <a:avLst/>
          </a:prstGeom>
        </p:spPr>
        <p:txBody>
          <a:bodyPr/>
          <a:lstStyle>
            <a:lvl1pPr algn="l">
              <a:defRPr lang="en-US" altLang="de-DE" sz="1900" b="1" kern="1200" baseline="0" dirty="0" smtClean="0">
                <a:solidFill>
                  <a:srgbClr val="2F4E61"/>
                </a:solidFill>
                <a:latin typeface="Arial Bold" charset="0"/>
                <a:ea typeface="MS PGothic" pitchFamily="34" charset="-128"/>
                <a:cs typeface="+mn-cs"/>
                <a:sym typeface="Arial Bold" charset="0"/>
              </a:defRPr>
            </a:lvl1pPr>
          </a:lstStyle>
          <a:p>
            <a:pPr eaLnBrk="1" hangingPunct="1">
              <a:defRPr/>
            </a:pPr>
            <a:r>
              <a:rPr lang="en-US" altLang="de-DE" sz="1900" b="1" dirty="0" err="1">
                <a:solidFill>
                  <a:srgbClr val="2F4E61"/>
                </a:solidFill>
                <a:latin typeface="Arial Bold" charset="0"/>
                <a:ea typeface="MS PGothic" pitchFamily="34" charset="-128"/>
                <a:sym typeface="Arial Bold" charset="0"/>
              </a:rPr>
              <a:t>Überschrift</a:t>
            </a:r>
            <a:r>
              <a:rPr lang="en-US" altLang="de-DE" sz="1900" b="1" dirty="0">
                <a:solidFill>
                  <a:srgbClr val="2F4E61"/>
                </a:solidFill>
                <a:latin typeface="Arial Bold" charset="0"/>
                <a:ea typeface="MS PGothic" pitchFamily="34" charset="-128"/>
                <a:sym typeface="Arial Bold" charset="0"/>
              </a:rPr>
              <a:t>, 1. </a:t>
            </a:r>
            <a:r>
              <a:rPr lang="en-US" altLang="de-DE" sz="1900" b="1" dirty="0" err="1">
                <a:solidFill>
                  <a:srgbClr val="2F4E61"/>
                </a:solidFill>
                <a:latin typeface="Arial Bold" charset="0"/>
                <a:ea typeface="MS PGothic" pitchFamily="34" charset="-128"/>
                <a:sym typeface="Arial Bold" charset="0"/>
              </a:rPr>
              <a:t>Ebene</a:t>
            </a:r>
            <a:r>
              <a:rPr lang="en-US" altLang="de-DE" sz="1900" b="1" dirty="0">
                <a:solidFill>
                  <a:srgbClr val="2F4E61"/>
                </a:solidFill>
                <a:latin typeface="Arial Bold" charset="0"/>
                <a:ea typeface="MS PGothic" pitchFamily="34" charset="-128"/>
                <a:sym typeface="Arial Bold" charset="0"/>
              </a:rPr>
              <a:t>, </a:t>
            </a:r>
            <a:r>
              <a:rPr lang="en-US" altLang="de-DE" sz="1900" b="1" dirty="0" err="1">
                <a:solidFill>
                  <a:srgbClr val="2F4E61"/>
                </a:solidFill>
                <a:latin typeface="Arial Bold" charset="0"/>
                <a:ea typeface="MS PGothic" pitchFamily="34" charset="-128"/>
                <a:sym typeface="Arial Bold" charset="0"/>
              </a:rPr>
              <a:t>ggf</a:t>
            </a:r>
            <a:r>
              <a:rPr lang="en-US" altLang="de-DE" sz="1900" b="1" dirty="0">
                <a:solidFill>
                  <a:srgbClr val="2F4E61"/>
                </a:solidFill>
                <a:latin typeface="Arial Bold" charset="0"/>
                <a:ea typeface="MS PGothic" pitchFamily="34" charset="-128"/>
                <a:sym typeface="Arial Bold" charset="0"/>
              </a:rPr>
              <a:t>. 2-zeilig</a:t>
            </a:r>
            <a:br>
              <a:rPr lang="en-US" altLang="de-DE" sz="1900" b="1" dirty="0">
                <a:solidFill>
                  <a:srgbClr val="2F4E61"/>
                </a:solidFill>
                <a:latin typeface="Arial Bold" charset="0"/>
                <a:ea typeface="MS PGothic" pitchFamily="34" charset="-128"/>
                <a:sym typeface="Arial Bold" charset="0"/>
              </a:rPr>
            </a:br>
            <a:r>
              <a:rPr lang="en-US" altLang="de-DE" sz="1900" b="1" dirty="0" err="1">
                <a:solidFill>
                  <a:srgbClr val="5BB435"/>
                </a:solidFill>
                <a:latin typeface="Arial Bold" charset="0"/>
                <a:ea typeface="MS PGothic" pitchFamily="34" charset="-128"/>
                <a:sym typeface="Arial Bold" charset="0"/>
              </a:rPr>
              <a:t>ggf</a:t>
            </a:r>
            <a:r>
              <a:rPr lang="en-US" altLang="de-DE" sz="1900" b="1" dirty="0">
                <a:solidFill>
                  <a:srgbClr val="5BB435"/>
                </a:solidFill>
                <a:latin typeface="Arial Bold" charset="0"/>
                <a:ea typeface="MS PGothic" pitchFamily="34" charset="-128"/>
                <a:sym typeface="Arial Bold" charset="0"/>
              </a:rPr>
              <a:t>. </a:t>
            </a:r>
            <a:r>
              <a:rPr lang="en-US" altLang="de-DE" sz="1900" b="1" dirty="0" err="1">
                <a:solidFill>
                  <a:srgbClr val="5BB435"/>
                </a:solidFill>
                <a:latin typeface="Arial Bold" charset="0"/>
                <a:ea typeface="MS PGothic" pitchFamily="34" charset="-128"/>
                <a:sym typeface="Arial Bold" charset="0"/>
              </a:rPr>
              <a:t>Überschrift</a:t>
            </a:r>
            <a:r>
              <a:rPr lang="en-US" altLang="de-DE" sz="1900" b="1" dirty="0">
                <a:solidFill>
                  <a:srgbClr val="5BB435"/>
                </a:solidFill>
                <a:latin typeface="Arial Bold" charset="0"/>
                <a:ea typeface="MS PGothic" pitchFamily="34" charset="-128"/>
                <a:sym typeface="Arial Bold" charset="0"/>
              </a:rPr>
              <a:t> 2. </a:t>
            </a:r>
            <a:r>
              <a:rPr lang="en-US" altLang="de-DE" sz="1900" b="1" dirty="0" err="1">
                <a:solidFill>
                  <a:srgbClr val="5BB435"/>
                </a:solidFill>
                <a:latin typeface="Arial Bold" charset="0"/>
                <a:ea typeface="MS PGothic" pitchFamily="34" charset="-128"/>
                <a:sym typeface="Arial Bold" charset="0"/>
              </a:rPr>
              <a:t>Ebene</a:t>
            </a:r>
            <a:endParaRPr lang="en-US" altLang="de-DE" sz="1900" b="1" dirty="0">
              <a:solidFill>
                <a:srgbClr val="5BB435"/>
              </a:solidFill>
              <a:latin typeface="Arial Bold" charset="0"/>
              <a:ea typeface="MS PGothic" pitchFamily="34" charset="-128"/>
              <a:sym typeface="Arial Bold" charset="0"/>
            </a:endParaRPr>
          </a:p>
        </p:txBody>
      </p:sp>
      <p:sp>
        <p:nvSpPr>
          <p:cNvPr id="6" name="Inhaltsplatzhalter 2"/>
          <p:cNvSpPr>
            <a:spLocks noGrp="1"/>
          </p:cNvSpPr>
          <p:nvPr>
            <p:ph sz="half" idx="1"/>
          </p:nvPr>
        </p:nvSpPr>
        <p:spPr>
          <a:xfrm>
            <a:off x="611188" y="1131590"/>
            <a:ext cx="3888804" cy="3466084"/>
          </a:xfrm>
          <a:prstGeom prst="rect">
            <a:avLst/>
          </a:prstGeom>
        </p:spPr>
        <p:txBody>
          <a:bodyPr/>
          <a:lstStyle>
            <a:lvl1pPr marL="342900" indent="-342900" algn="l" defTabSz="914400" rtl="0" eaLnBrk="0" fontAlgn="base" latinLnBrk="0" hangingPunct="0">
              <a:spcBef>
                <a:spcPts val="600"/>
              </a:spcBef>
              <a:spcAft>
                <a:spcPts val="600"/>
              </a:spcAft>
              <a:buFont typeface="Symbol" charset="2"/>
              <a:buChar char="-"/>
              <a:defRPr lang="de-DE" sz="1800" kern="1200" dirty="0" smtClean="0">
                <a:solidFill>
                  <a:srgbClr val="2F4E61"/>
                </a:solidFill>
                <a:latin typeface="Arial" panose="020B0604020202020204" pitchFamily="34" charset="0"/>
                <a:ea typeface="+mn-ea"/>
                <a:cs typeface="Arial" panose="020B0604020202020204" pitchFamily="34" charset="0"/>
                <a:sym typeface="Arial" pitchFamily="34" charset="0"/>
              </a:defRPr>
            </a:lvl1pPr>
            <a:lvl2pPr marL="742950" indent="-285750" algn="l" defTabSz="914400" rtl="0" eaLnBrk="0" fontAlgn="base" latinLnBrk="0" hangingPunct="0">
              <a:spcBef>
                <a:spcPts val="600"/>
              </a:spcBef>
              <a:spcAft>
                <a:spcPts val="600"/>
              </a:spcAft>
              <a:buFont typeface="Symbol" charset="2"/>
              <a:buChar char="-"/>
              <a:defRPr lang="de-DE" sz="1800" kern="1200" dirty="0" smtClean="0">
                <a:solidFill>
                  <a:srgbClr val="2F4E61"/>
                </a:solidFill>
                <a:latin typeface="Arial" panose="020B0604020202020204" pitchFamily="34" charset="0"/>
                <a:ea typeface="+mn-ea"/>
                <a:cs typeface="Arial" panose="020B0604020202020204" pitchFamily="34" charset="0"/>
                <a:sym typeface="Arial" pitchFamily="34" charset="0"/>
              </a:defRPr>
            </a:lvl2pPr>
            <a:lvl3pPr marL="1143000" indent="-228600" algn="l" defTabSz="914400" rtl="0" eaLnBrk="0" fontAlgn="base" latinLnBrk="0" hangingPunct="0">
              <a:spcBef>
                <a:spcPts val="600"/>
              </a:spcBef>
              <a:spcAft>
                <a:spcPts val="600"/>
              </a:spcAft>
              <a:buFont typeface="Symbol" charset="2"/>
              <a:buChar char="-"/>
              <a:defRPr lang="de-DE" sz="1600" kern="1200" dirty="0" smtClean="0">
                <a:solidFill>
                  <a:srgbClr val="2F4E61"/>
                </a:solidFill>
                <a:latin typeface="Arial" panose="020B0604020202020204" pitchFamily="34" charset="0"/>
                <a:ea typeface="+mn-ea"/>
                <a:cs typeface="Arial" panose="020B0604020202020204" pitchFamily="34" charset="0"/>
                <a:sym typeface="Arial" pitchFamily="34" charset="0"/>
              </a:defRPr>
            </a:lvl3pPr>
            <a:lvl4pPr>
              <a:defRPr sz="14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p:txBody>
      </p:sp>
      <p:sp>
        <p:nvSpPr>
          <p:cNvPr id="7" name="Inhaltsplatzhalter 3"/>
          <p:cNvSpPr>
            <a:spLocks noGrp="1"/>
          </p:cNvSpPr>
          <p:nvPr>
            <p:ph sz="half" idx="2"/>
          </p:nvPr>
        </p:nvSpPr>
        <p:spPr>
          <a:xfrm>
            <a:off x="4572000" y="1131590"/>
            <a:ext cx="3887788" cy="3466084"/>
          </a:xfrm>
          <a:prstGeom prst="rect">
            <a:avLst/>
          </a:prstGeom>
        </p:spPr>
        <p:txBody>
          <a:bodyPr/>
          <a:lstStyle>
            <a:lvl1pPr marL="342900" indent="-342900" algn="l" rtl="0" eaLnBrk="0" fontAlgn="base" hangingPunct="0">
              <a:spcBef>
                <a:spcPts val="600"/>
              </a:spcBef>
              <a:spcAft>
                <a:spcPts val="600"/>
              </a:spcAft>
              <a:buFont typeface="Symbol" charset="2"/>
              <a:buChar char="-"/>
              <a:defRPr lang="de-DE" sz="1800" dirty="0" smtClean="0">
                <a:solidFill>
                  <a:srgbClr val="2F4E61"/>
                </a:solidFill>
                <a:latin typeface="Arial" panose="020B0604020202020204" pitchFamily="34" charset="0"/>
                <a:ea typeface="+mn-ea"/>
                <a:cs typeface="Arial" panose="020B0604020202020204" pitchFamily="34" charset="0"/>
                <a:sym typeface="Arial" pitchFamily="34" charset="0"/>
              </a:defRPr>
            </a:lvl1pPr>
            <a:lvl2pPr marL="514350" indent="-342900" algn="l" rtl="0" eaLnBrk="0" fontAlgn="base" hangingPunct="0">
              <a:spcBef>
                <a:spcPts val="600"/>
              </a:spcBef>
              <a:spcAft>
                <a:spcPts val="600"/>
              </a:spcAft>
              <a:buFont typeface="Symbol" charset="2"/>
              <a:buChar char="-"/>
              <a:defRPr lang="de-DE" sz="1800" dirty="0" smtClean="0">
                <a:solidFill>
                  <a:srgbClr val="2F4E61"/>
                </a:solidFill>
                <a:latin typeface="Arial" panose="020B0604020202020204" pitchFamily="34" charset="0"/>
                <a:ea typeface="+mn-ea"/>
                <a:cs typeface="Arial" panose="020B0604020202020204" pitchFamily="34" charset="0"/>
                <a:sym typeface="Arial" pitchFamily="34" charset="0"/>
              </a:defRPr>
            </a:lvl2pPr>
            <a:lvl3pPr marL="628650" indent="-285750" algn="l" rtl="0" eaLnBrk="0" fontAlgn="base" hangingPunct="0">
              <a:spcBef>
                <a:spcPts val="600"/>
              </a:spcBef>
              <a:spcAft>
                <a:spcPts val="600"/>
              </a:spcAft>
              <a:buFont typeface="Symbol" charset="2"/>
              <a:buChar char="-"/>
              <a:defRPr lang="de-DE" sz="1600" dirty="0" smtClean="0">
                <a:solidFill>
                  <a:srgbClr val="2F4E61"/>
                </a:solidFill>
                <a:latin typeface="Arial" panose="020B0604020202020204" pitchFamily="34" charset="0"/>
                <a:ea typeface="+mn-ea"/>
                <a:cs typeface="Arial" panose="020B0604020202020204" pitchFamily="34" charset="0"/>
                <a:sym typeface="Arial" pitchFamily="34" charset="0"/>
              </a:defRPr>
            </a:lvl3pPr>
            <a:lvl4pPr marL="800100" indent="-285750" algn="l" rtl="0" eaLnBrk="0" fontAlgn="base" hangingPunct="0">
              <a:spcBef>
                <a:spcPts val="1313"/>
              </a:spcBef>
              <a:spcAft>
                <a:spcPct val="0"/>
              </a:spcAft>
              <a:buFont typeface="Wingdings" panose="05000000000000000000" pitchFamily="2" charset="2"/>
              <a:buChar char="§"/>
              <a:defRPr lang="de-DE" sz="1400" dirty="0" smtClean="0">
                <a:solidFill>
                  <a:srgbClr val="2F4E61"/>
                </a:solidFill>
                <a:latin typeface="+mj-lt"/>
                <a:ea typeface="+mn-ea"/>
                <a:cs typeface="+mn-cs"/>
                <a:sym typeface="Arial" pitchFamily="34" charset="0"/>
              </a:defRPr>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p:txBody>
      </p:sp>
      <p:sp>
        <p:nvSpPr>
          <p:cNvPr id="8" name="Fußzeilenplatzhalter 3"/>
          <p:cNvSpPr>
            <a:spLocks noGrp="1"/>
          </p:cNvSpPr>
          <p:nvPr>
            <p:ph type="ftr" sz="quarter" idx="3"/>
          </p:nvPr>
        </p:nvSpPr>
        <p:spPr>
          <a:xfrm>
            <a:off x="5132388" y="4843463"/>
            <a:ext cx="2752725" cy="271462"/>
          </a:xfrm>
          <a:prstGeom prst="rect">
            <a:avLst/>
          </a:prstGeom>
        </p:spPr>
        <p:txBody>
          <a:bodyPr vert="horz" lIns="91440" tIns="45720" rIns="91440" bIns="45720" rtlCol="0" anchor="ctr"/>
          <a:lstStyle>
            <a:lvl1pPr algn="l">
              <a:defRPr sz="800" dirty="0" smtClean="0">
                <a:solidFill>
                  <a:srgbClr val="2F4E61"/>
                </a:solidFill>
                <a:latin typeface="+mn-lt"/>
                <a:ea typeface="MS PGothic" pitchFamily="34" charset="-128"/>
              </a:defRPr>
            </a:lvl1pPr>
          </a:lstStyle>
          <a:p>
            <a:pPr>
              <a:defRPr/>
            </a:pPr>
            <a:r>
              <a:rPr lang="de-DE"/>
              <a:t>Jahresabschlussschulung 2023</a:t>
            </a:r>
            <a:endParaRPr lang="de-DE" dirty="0"/>
          </a:p>
        </p:txBody>
      </p:sp>
    </p:spTree>
    <p:extLst>
      <p:ext uri="{BB962C8B-B14F-4D97-AF65-F5344CB8AC3E}">
        <p14:creationId xmlns:p14="http://schemas.microsoft.com/office/powerpoint/2010/main" val="2832265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ischenfolie">
    <p:spTree>
      <p:nvGrpSpPr>
        <p:cNvPr id="1" name=""/>
        <p:cNvGrpSpPr/>
        <p:nvPr/>
      </p:nvGrpSpPr>
      <p:grpSpPr>
        <a:xfrm>
          <a:off x="0" y="0"/>
          <a:ext cx="0" cy="0"/>
          <a:chOff x="0" y="0"/>
          <a:chExt cx="0" cy="0"/>
        </a:xfrm>
      </p:grpSpPr>
      <p:sp>
        <p:nvSpPr>
          <p:cNvPr id="8" name="Freeform 6"/>
          <p:cNvSpPr>
            <a:spLocks/>
          </p:cNvSpPr>
          <p:nvPr userDrawn="1"/>
        </p:nvSpPr>
        <p:spPr bwMode="auto">
          <a:xfrm>
            <a:off x="611188" y="940097"/>
            <a:ext cx="7848600" cy="3431853"/>
          </a:xfrm>
          <a:custGeom>
            <a:avLst/>
            <a:gdLst>
              <a:gd name="T0" fmla="*/ 0 w 6074"/>
              <a:gd name="T1" fmla="*/ 2430 h 2430"/>
              <a:gd name="T2" fmla="*/ 0 w 6074"/>
              <a:gd name="T3" fmla="*/ 2430 h 2430"/>
              <a:gd name="T4" fmla="*/ 6074 w 6074"/>
              <a:gd name="T5" fmla="*/ 2430 h 2430"/>
              <a:gd name="T6" fmla="*/ 6074 w 6074"/>
              <a:gd name="T7" fmla="*/ 0 h 2430"/>
              <a:gd name="T8" fmla="*/ 0 w 6074"/>
              <a:gd name="T9" fmla="*/ 0 h 2430"/>
              <a:gd name="T10" fmla="*/ 0 w 6074"/>
              <a:gd name="T11" fmla="*/ 2430 h 2430"/>
            </a:gdLst>
            <a:ahLst/>
            <a:cxnLst>
              <a:cxn ang="0">
                <a:pos x="T0" y="T1"/>
              </a:cxn>
              <a:cxn ang="0">
                <a:pos x="T2" y="T3"/>
              </a:cxn>
              <a:cxn ang="0">
                <a:pos x="T4" y="T5"/>
              </a:cxn>
              <a:cxn ang="0">
                <a:pos x="T6" y="T7"/>
              </a:cxn>
              <a:cxn ang="0">
                <a:pos x="T8" y="T9"/>
              </a:cxn>
              <a:cxn ang="0">
                <a:pos x="T10" y="T11"/>
              </a:cxn>
            </a:cxnLst>
            <a:rect l="0" t="0" r="r" b="b"/>
            <a:pathLst>
              <a:path w="6074" h="2430">
                <a:moveTo>
                  <a:pt x="0" y="2430"/>
                </a:moveTo>
                <a:lnTo>
                  <a:pt x="0" y="2430"/>
                </a:lnTo>
                <a:lnTo>
                  <a:pt x="6074" y="2430"/>
                </a:lnTo>
                <a:lnTo>
                  <a:pt x="6074" y="0"/>
                </a:lnTo>
                <a:lnTo>
                  <a:pt x="0" y="0"/>
                </a:lnTo>
                <a:lnTo>
                  <a:pt x="0" y="2430"/>
                </a:lnTo>
                <a:close/>
              </a:path>
            </a:pathLst>
          </a:custGeom>
          <a:solidFill>
            <a:srgbClr val="E4E6EA"/>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 name="Rectangle 4"/>
          <p:cNvSpPr>
            <a:spLocks/>
          </p:cNvSpPr>
          <p:nvPr userDrawn="1"/>
        </p:nvSpPr>
        <p:spPr bwMode="auto">
          <a:xfrm>
            <a:off x="2398638" y="4840733"/>
            <a:ext cx="23288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600">
                <a:solidFill>
                  <a:srgbClr val="000000"/>
                </a:solidFill>
                <a:latin typeface="Gill Sans" charset="0"/>
                <a:ea typeface="Heiti SC Light" charset="-122"/>
                <a:sym typeface="Gill Sans" charset="0"/>
              </a:defRPr>
            </a:lvl1pPr>
            <a:lvl2pPr marL="742950" indent="-285750" eaLnBrk="0" hangingPunct="0">
              <a:defRPr sz="5600">
                <a:solidFill>
                  <a:srgbClr val="000000"/>
                </a:solidFill>
                <a:latin typeface="Gill Sans" charset="0"/>
                <a:ea typeface="Heiti SC Light" charset="-122"/>
                <a:sym typeface="Gill Sans" charset="0"/>
              </a:defRPr>
            </a:lvl2pPr>
            <a:lvl3pPr marL="1143000" indent="-228600" eaLnBrk="0" hangingPunct="0">
              <a:defRPr sz="5600">
                <a:solidFill>
                  <a:srgbClr val="000000"/>
                </a:solidFill>
                <a:latin typeface="Gill Sans" charset="0"/>
                <a:ea typeface="Heiti SC Light" charset="-122"/>
                <a:sym typeface="Gill Sans" charset="0"/>
              </a:defRPr>
            </a:lvl3pPr>
            <a:lvl4pPr marL="1600200" indent="-228600" eaLnBrk="0" hangingPunct="0">
              <a:defRPr sz="5600">
                <a:solidFill>
                  <a:srgbClr val="000000"/>
                </a:solidFill>
                <a:latin typeface="Gill Sans" charset="0"/>
                <a:ea typeface="Heiti SC Light" charset="-122"/>
                <a:sym typeface="Gill Sans" charset="0"/>
              </a:defRPr>
            </a:lvl4pPr>
            <a:lvl5pPr marL="2057400" indent="-228600" eaLnBrk="0" hangingPunct="0">
              <a:defRPr sz="56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9pPr>
          </a:lstStyle>
          <a:p>
            <a:pPr algn="l"/>
            <a:r>
              <a:rPr lang="en-US" sz="800" dirty="0" err="1">
                <a:solidFill>
                  <a:srgbClr val="2F4E61"/>
                </a:solidFill>
                <a:latin typeface="Arial" charset="0"/>
                <a:ea typeface="ＭＳ Ｐゴシック" charset="0"/>
                <a:cs typeface="ＭＳ Ｐゴシック" charset="0"/>
                <a:sym typeface="Arial" charset="0"/>
              </a:rPr>
              <a:t>Verband</a:t>
            </a:r>
            <a:r>
              <a:rPr lang="en-US" sz="800" dirty="0">
                <a:solidFill>
                  <a:srgbClr val="2F4E61"/>
                </a:solidFill>
                <a:latin typeface="Arial" charset="0"/>
                <a:ea typeface="ＭＳ Ｐゴシック" charset="0"/>
                <a:cs typeface="ＭＳ Ｐゴシック" charset="0"/>
                <a:sym typeface="Arial" charset="0"/>
              </a:rPr>
              <a:t> </a:t>
            </a:r>
            <a:r>
              <a:rPr lang="en-US" sz="800" dirty="0" err="1">
                <a:solidFill>
                  <a:srgbClr val="2F4E61"/>
                </a:solidFill>
                <a:latin typeface="Arial" charset="0"/>
                <a:ea typeface="ＭＳ Ｐゴシック" charset="0"/>
                <a:cs typeface="ＭＳ Ｐゴシック" charset="0"/>
                <a:sym typeface="Arial" charset="0"/>
              </a:rPr>
              <a:t>Thüringer</a:t>
            </a:r>
            <a:r>
              <a:rPr lang="en-US" sz="800" dirty="0">
                <a:solidFill>
                  <a:srgbClr val="2F4E61"/>
                </a:solidFill>
                <a:latin typeface="Arial" charset="0"/>
                <a:ea typeface="ＭＳ Ｐゴシック" charset="0"/>
                <a:cs typeface="ＭＳ Ｐゴシック" charset="0"/>
                <a:sym typeface="Arial" charset="0"/>
              </a:rPr>
              <a:t> </a:t>
            </a:r>
            <a:r>
              <a:rPr lang="en-US" sz="800" dirty="0" err="1">
                <a:solidFill>
                  <a:srgbClr val="2F4E61"/>
                </a:solidFill>
                <a:latin typeface="Arial" charset="0"/>
                <a:ea typeface="ＭＳ Ｐゴシック" charset="0"/>
                <a:cs typeface="ＭＳ Ｐゴシック" charset="0"/>
                <a:sym typeface="Arial" charset="0"/>
              </a:rPr>
              <a:t>Wohnungs</a:t>
            </a:r>
            <a:r>
              <a:rPr lang="en-US" sz="800" dirty="0">
                <a:solidFill>
                  <a:srgbClr val="2F4E61"/>
                </a:solidFill>
                <a:latin typeface="Arial" charset="0"/>
                <a:ea typeface="ＭＳ Ｐゴシック" charset="0"/>
                <a:cs typeface="ＭＳ Ｐゴシック" charset="0"/>
                <a:sym typeface="Arial" charset="0"/>
              </a:rPr>
              <a:t>- und </a:t>
            </a:r>
            <a:r>
              <a:rPr lang="en-US" sz="800" dirty="0" err="1">
                <a:solidFill>
                  <a:srgbClr val="2F4E61"/>
                </a:solidFill>
                <a:latin typeface="Arial" charset="0"/>
                <a:ea typeface="ＭＳ Ｐゴシック" charset="0"/>
                <a:cs typeface="ＭＳ Ｐゴシック" charset="0"/>
                <a:sym typeface="Arial" charset="0"/>
              </a:rPr>
              <a:t>Immobilienwirtschaft</a:t>
            </a:r>
            <a:r>
              <a:rPr lang="en-US" sz="800" dirty="0">
                <a:solidFill>
                  <a:srgbClr val="2F4E61"/>
                </a:solidFill>
                <a:latin typeface="Arial" charset="0"/>
                <a:ea typeface="ＭＳ Ｐゴシック" charset="0"/>
                <a:cs typeface="ＭＳ Ｐゴシック" charset="0"/>
                <a:sym typeface="Arial" charset="0"/>
              </a:rPr>
              <a:t> </a:t>
            </a:r>
            <a:r>
              <a:rPr lang="en-US" sz="800" dirty="0" err="1">
                <a:solidFill>
                  <a:srgbClr val="2F4E61"/>
                </a:solidFill>
                <a:latin typeface="Arial" charset="0"/>
                <a:ea typeface="ＭＳ Ｐゴシック" charset="0"/>
                <a:cs typeface="ＭＳ Ｐゴシック" charset="0"/>
                <a:sym typeface="Arial" charset="0"/>
              </a:rPr>
              <a:t>e.V</a:t>
            </a:r>
            <a:r>
              <a:rPr lang="en-US" sz="800" dirty="0">
                <a:solidFill>
                  <a:srgbClr val="2F4E61"/>
                </a:solidFill>
                <a:latin typeface="Arial" charset="0"/>
                <a:ea typeface="ＭＳ Ｐゴシック" charset="0"/>
                <a:cs typeface="ＭＳ Ｐゴシック" charset="0"/>
                <a:sym typeface="Arial" charset="0"/>
              </a:rPr>
              <a:t>.</a:t>
            </a:r>
          </a:p>
        </p:txBody>
      </p:sp>
      <p:sp>
        <p:nvSpPr>
          <p:cNvPr id="10" name="Rectangle 5"/>
          <p:cNvSpPr>
            <a:spLocks/>
          </p:cNvSpPr>
          <p:nvPr userDrawn="1"/>
        </p:nvSpPr>
        <p:spPr bwMode="auto">
          <a:xfrm>
            <a:off x="741288" y="4840733"/>
            <a:ext cx="165735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600">
                <a:solidFill>
                  <a:srgbClr val="000000"/>
                </a:solidFill>
                <a:latin typeface="Gill Sans" charset="0"/>
                <a:ea typeface="Heiti SC Light" charset="-122"/>
                <a:sym typeface="Gill Sans" charset="0"/>
              </a:defRPr>
            </a:lvl1pPr>
            <a:lvl2pPr marL="742950" indent="-285750" eaLnBrk="0" hangingPunct="0">
              <a:defRPr sz="5600">
                <a:solidFill>
                  <a:srgbClr val="000000"/>
                </a:solidFill>
                <a:latin typeface="Gill Sans" charset="0"/>
                <a:ea typeface="Heiti SC Light" charset="-122"/>
                <a:sym typeface="Gill Sans" charset="0"/>
              </a:defRPr>
            </a:lvl2pPr>
            <a:lvl3pPr marL="1143000" indent="-228600" eaLnBrk="0" hangingPunct="0">
              <a:defRPr sz="5600">
                <a:solidFill>
                  <a:srgbClr val="000000"/>
                </a:solidFill>
                <a:latin typeface="Gill Sans" charset="0"/>
                <a:ea typeface="Heiti SC Light" charset="-122"/>
                <a:sym typeface="Gill Sans" charset="0"/>
              </a:defRPr>
            </a:lvl3pPr>
            <a:lvl4pPr marL="1600200" indent="-228600" eaLnBrk="0" hangingPunct="0">
              <a:defRPr sz="5600">
                <a:solidFill>
                  <a:srgbClr val="000000"/>
                </a:solidFill>
                <a:latin typeface="Gill Sans" charset="0"/>
                <a:ea typeface="Heiti SC Light" charset="-122"/>
                <a:sym typeface="Gill Sans" charset="0"/>
              </a:defRPr>
            </a:lvl4pPr>
            <a:lvl5pPr marL="2057400" indent="-228600" eaLnBrk="0" hangingPunct="0">
              <a:defRPr sz="56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9pPr>
          </a:lstStyle>
          <a:p>
            <a:pPr algn="l"/>
            <a:r>
              <a:rPr lang="en-US" sz="800" b="1" dirty="0">
                <a:solidFill>
                  <a:srgbClr val="2F4E61"/>
                </a:solidFill>
                <a:latin typeface="Arial Bold" charset="0"/>
                <a:ea typeface="ＭＳ Ｐゴシック" charset="0"/>
                <a:cs typeface="ＭＳ Ｐゴシック" charset="0"/>
                <a:sym typeface="Arial Bold" charset="0"/>
              </a:rPr>
              <a:t>Die </a:t>
            </a:r>
            <a:r>
              <a:rPr lang="en-US" sz="800" b="1" dirty="0" err="1">
                <a:solidFill>
                  <a:srgbClr val="2F4E61"/>
                </a:solidFill>
                <a:latin typeface="Arial Bold" charset="0"/>
                <a:ea typeface="ＭＳ Ｐゴシック" charset="0"/>
                <a:cs typeface="ＭＳ Ｐゴシック" charset="0"/>
                <a:sym typeface="Arial Bold" charset="0"/>
              </a:rPr>
              <a:t>Wohnungswirtschaft</a:t>
            </a:r>
            <a:endParaRPr lang="en-US" sz="800" b="1" dirty="0">
              <a:solidFill>
                <a:srgbClr val="2F4E61"/>
              </a:solidFill>
              <a:latin typeface="Arial Bold" charset="0"/>
              <a:ea typeface="ＭＳ Ｐゴシック" charset="0"/>
              <a:cs typeface="ＭＳ Ｐゴシック" charset="0"/>
              <a:sym typeface="Arial Bold" charset="0"/>
            </a:endParaRPr>
          </a:p>
          <a:p>
            <a:pPr algn="l"/>
            <a:r>
              <a:rPr lang="en-US" altLang="de-DE" sz="800" b="1" dirty="0">
                <a:solidFill>
                  <a:srgbClr val="5BB435"/>
                </a:solidFill>
                <a:latin typeface="Arial Bold" charset="0"/>
                <a:ea typeface="MS PGothic" pitchFamily="34" charset="-128"/>
                <a:sym typeface="Arial Bold" charset="0"/>
              </a:rPr>
              <a:t>Thüringen</a:t>
            </a:r>
            <a:endParaRPr lang="en-US" sz="800" b="1" dirty="0">
              <a:solidFill>
                <a:srgbClr val="5BB435"/>
              </a:solidFill>
              <a:latin typeface="Arial Bold" charset="0"/>
              <a:ea typeface="ＭＳ Ｐゴシック" charset="0"/>
              <a:cs typeface="ＭＳ Ｐゴシック" charset="0"/>
              <a:sym typeface="Arial Bold" charset="0"/>
            </a:endParaRPr>
          </a:p>
        </p:txBody>
      </p:sp>
      <p:sp>
        <p:nvSpPr>
          <p:cNvPr id="11" name="Text Box 6"/>
          <p:cNvSpPr txBox="1">
            <a:spLocks noChangeArrowheads="1"/>
          </p:cNvSpPr>
          <p:nvPr userDrawn="1"/>
        </p:nvSpPr>
        <p:spPr bwMode="auto">
          <a:xfrm>
            <a:off x="8221736" y="4947095"/>
            <a:ext cx="147638" cy="14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34290" tIns="17145" rIns="34290" bIns="17145" numCol="1" anchor="t" anchorCtr="0" compatLnSpc="1">
            <a:prstTxWarp prst="textNoShape">
              <a:avLst/>
            </a:prstTxWarp>
          </a:bodyPr>
          <a:lstStyle>
            <a:defPPr>
              <a:defRPr lang="en-US"/>
            </a:defPPr>
            <a:lvl1pPr algn="ctr" rtl="0" fontAlgn="base">
              <a:spcBef>
                <a:spcPct val="0"/>
              </a:spcBef>
              <a:spcAft>
                <a:spcPct val="0"/>
              </a:spcAft>
              <a:defRPr sz="800" kern="1200">
                <a:solidFill>
                  <a:schemeClr val="bg1"/>
                </a:solidFill>
                <a:latin typeface="Arial" pitchFamily="34" charset="0"/>
                <a:ea typeface="MS PGothic" pitchFamily="34" charset="-128"/>
                <a:cs typeface="+mn-cs"/>
                <a:sym typeface="Arial" pitchFamily="34" charset="0"/>
              </a:defRPr>
            </a:lvl1pPr>
            <a:lvl2pPr marL="171450" indent="285750" algn="ctr" rtl="0" fontAlgn="base">
              <a:spcBef>
                <a:spcPct val="0"/>
              </a:spcBef>
              <a:spcAft>
                <a:spcPct val="0"/>
              </a:spcAft>
              <a:defRPr sz="2100" kern="1200">
                <a:solidFill>
                  <a:srgbClr val="000000"/>
                </a:solidFill>
                <a:latin typeface="Gill Sans" charset="0"/>
                <a:ea typeface="Heiti SC Light" charset="-122"/>
                <a:cs typeface="+mn-cs"/>
                <a:sym typeface="Gill Sans" charset="0"/>
              </a:defRPr>
            </a:lvl2pPr>
            <a:lvl3pPr marL="342900" indent="571500" algn="ctr" rtl="0" fontAlgn="base">
              <a:spcBef>
                <a:spcPct val="0"/>
              </a:spcBef>
              <a:spcAft>
                <a:spcPct val="0"/>
              </a:spcAft>
              <a:defRPr sz="2100" kern="1200">
                <a:solidFill>
                  <a:srgbClr val="000000"/>
                </a:solidFill>
                <a:latin typeface="Gill Sans" charset="0"/>
                <a:ea typeface="Heiti SC Light" charset="-122"/>
                <a:cs typeface="+mn-cs"/>
                <a:sym typeface="Gill Sans" charset="0"/>
              </a:defRPr>
            </a:lvl3pPr>
            <a:lvl4pPr marL="514350" indent="857250" algn="ctr" rtl="0" fontAlgn="base">
              <a:spcBef>
                <a:spcPct val="0"/>
              </a:spcBef>
              <a:spcAft>
                <a:spcPct val="0"/>
              </a:spcAft>
              <a:defRPr sz="2100" kern="1200">
                <a:solidFill>
                  <a:srgbClr val="000000"/>
                </a:solidFill>
                <a:latin typeface="Gill Sans" charset="0"/>
                <a:ea typeface="Heiti SC Light" charset="-122"/>
                <a:cs typeface="+mn-cs"/>
                <a:sym typeface="Gill Sans" charset="0"/>
              </a:defRPr>
            </a:lvl4pPr>
            <a:lvl5pPr marL="685800" indent="1143000" algn="ctr" rtl="0" fontAlgn="base">
              <a:spcBef>
                <a:spcPct val="0"/>
              </a:spcBef>
              <a:spcAft>
                <a:spcPct val="0"/>
              </a:spcAft>
              <a:defRPr sz="2100" kern="1200">
                <a:solidFill>
                  <a:srgbClr val="000000"/>
                </a:solidFill>
                <a:latin typeface="Gill Sans" charset="0"/>
                <a:ea typeface="Heiti SC Light" charset="-122"/>
                <a:cs typeface="+mn-cs"/>
                <a:sym typeface="Gill Sans" charset="0"/>
              </a:defRPr>
            </a:lvl5pPr>
            <a:lvl6pPr marL="2286000" algn="l" defTabSz="914400" rtl="0" eaLnBrk="1" latinLnBrk="0" hangingPunct="1">
              <a:defRPr sz="2100" kern="1200">
                <a:solidFill>
                  <a:srgbClr val="000000"/>
                </a:solidFill>
                <a:latin typeface="Gill Sans" charset="0"/>
                <a:ea typeface="Heiti SC Light" charset="-122"/>
                <a:cs typeface="+mn-cs"/>
                <a:sym typeface="Gill Sans" charset="0"/>
              </a:defRPr>
            </a:lvl6pPr>
            <a:lvl7pPr marL="2743200" algn="l" defTabSz="914400" rtl="0" eaLnBrk="1" latinLnBrk="0" hangingPunct="1">
              <a:defRPr sz="2100" kern="1200">
                <a:solidFill>
                  <a:srgbClr val="000000"/>
                </a:solidFill>
                <a:latin typeface="Gill Sans" charset="0"/>
                <a:ea typeface="Heiti SC Light" charset="-122"/>
                <a:cs typeface="+mn-cs"/>
                <a:sym typeface="Gill Sans" charset="0"/>
              </a:defRPr>
            </a:lvl7pPr>
            <a:lvl8pPr marL="3200400" algn="l" defTabSz="914400" rtl="0" eaLnBrk="1" latinLnBrk="0" hangingPunct="1">
              <a:defRPr sz="2100" kern="1200">
                <a:solidFill>
                  <a:srgbClr val="000000"/>
                </a:solidFill>
                <a:latin typeface="Gill Sans" charset="0"/>
                <a:ea typeface="Heiti SC Light" charset="-122"/>
                <a:cs typeface="+mn-cs"/>
                <a:sym typeface="Gill Sans" charset="0"/>
              </a:defRPr>
            </a:lvl8pPr>
            <a:lvl9pPr marL="3657600" algn="l" defTabSz="914400" rtl="0" eaLnBrk="1" latinLnBrk="0" hangingPunct="1">
              <a:defRPr sz="2100" kern="1200">
                <a:solidFill>
                  <a:srgbClr val="000000"/>
                </a:solidFill>
                <a:latin typeface="Gill Sans" charset="0"/>
                <a:ea typeface="Heiti SC Light" charset="-122"/>
                <a:cs typeface="+mn-cs"/>
                <a:sym typeface="Gill Sans" charset="0"/>
              </a:defRPr>
            </a:lvl9pPr>
          </a:lstStyle>
          <a:p>
            <a:pPr>
              <a:defRPr/>
            </a:pPr>
            <a:fld id="{1037719F-35A8-4F6F-8BAA-659EF982AD01}" type="slidenum">
              <a:rPr lang="en-US" altLang="de-DE" smtClean="0">
                <a:solidFill>
                  <a:schemeClr val="bg1"/>
                </a:solidFill>
              </a:rPr>
              <a:pPr>
                <a:defRPr/>
              </a:pPr>
              <a:t>‹Nr.›</a:t>
            </a:fld>
            <a:endParaRPr lang="en-US" altLang="de-DE" dirty="0">
              <a:solidFill>
                <a:schemeClr val="bg1"/>
              </a:solidFill>
            </a:endParaRPr>
          </a:p>
        </p:txBody>
      </p:sp>
      <p:sp>
        <p:nvSpPr>
          <p:cNvPr id="6" name="Titel 1"/>
          <p:cNvSpPr>
            <a:spLocks noGrp="1"/>
          </p:cNvSpPr>
          <p:nvPr>
            <p:ph type="title"/>
          </p:nvPr>
        </p:nvSpPr>
        <p:spPr>
          <a:xfrm>
            <a:off x="971600" y="1950244"/>
            <a:ext cx="5481638" cy="1243013"/>
          </a:xfrm>
          <a:prstGeom prst="rect">
            <a:avLst/>
          </a:prstGeom>
        </p:spPr>
        <p:txBody>
          <a:bodyPr/>
          <a:lstStyle>
            <a:lvl1pPr algn="l">
              <a:defRPr sz="2000"/>
            </a:lvl1pPr>
          </a:lstStyle>
          <a:p>
            <a:r>
              <a:rPr lang="de-DE" dirty="0"/>
              <a:t>Titelmasterformat durch Klicken bearbeiten</a:t>
            </a:r>
          </a:p>
        </p:txBody>
      </p:sp>
      <p:sp>
        <p:nvSpPr>
          <p:cNvPr id="7" name="Fußzeilenplatzhalter 3"/>
          <p:cNvSpPr>
            <a:spLocks noGrp="1"/>
          </p:cNvSpPr>
          <p:nvPr>
            <p:ph type="ftr" sz="quarter" idx="3"/>
          </p:nvPr>
        </p:nvSpPr>
        <p:spPr>
          <a:xfrm>
            <a:off x="5132388" y="4843463"/>
            <a:ext cx="2752725" cy="271462"/>
          </a:xfrm>
          <a:prstGeom prst="rect">
            <a:avLst/>
          </a:prstGeom>
        </p:spPr>
        <p:txBody>
          <a:bodyPr vert="horz" lIns="91440" tIns="45720" rIns="91440" bIns="45720" rtlCol="0" anchor="ctr"/>
          <a:lstStyle>
            <a:lvl1pPr algn="l">
              <a:defRPr sz="800" dirty="0" smtClean="0">
                <a:solidFill>
                  <a:srgbClr val="2F4E61"/>
                </a:solidFill>
                <a:latin typeface="+mn-lt"/>
                <a:ea typeface="MS PGothic" pitchFamily="34" charset="-128"/>
              </a:defRPr>
            </a:lvl1pPr>
          </a:lstStyle>
          <a:p>
            <a:pPr>
              <a:defRPr/>
            </a:pPr>
            <a:r>
              <a:rPr lang="de-DE"/>
              <a:t>Jahresabschlussschulung 2023</a:t>
            </a:r>
            <a:endParaRPr lang="de-DE" dirty="0"/>
          </a:p>
        </p:txBody>
      </p:sp>
    </p:spTree>
    <p:extLst>
      <p:ext uri="{BB962C8B-B14F-4D97-AF65-F5344CB8AC3E}">
        <p14:creationId xmlns:p14="http://schemas.microsoft.com/office/powerpoint/2010/main" val="22162564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7"/>
          <p:cNvSpPr>
            <a:spLocks/>
          </p:cNvSpPr>
          <p:nvPr userDrawn="1"/>
        </p:nvSpPr>
        <p:spPr bwMode="auto">
          <a:xfrm>
            <a:off x="8045073" y="4828058"/>
            <a:ext cx="487367" cy="407988"/>
          </a:xfrm>
          <a:custGeom>
            <a:avLst/>
            <a:gdLst>
              <a:gd name="T0" fmla="*/ 0 w 386"/>
              <a:gd name="T1" fmla="*/ 323 h 323"/>
              <a:gd name="T2" fmla="*/ 0 w 386"/>
              <a:gd name="T3" fmla="*/ 323 h 323"/>
              <a:gd name="T4" fmla="*/ 386 w 386"/>
              <a:gd name="T5" fmla="*/ 323 h 323"/>
              <a:gd name="T6" fmla="*/ 386 w 386"/>
              <a:gd name="T7" fmla="*/ 0 h 323"/>
              <a:gd name="T8" fmla="*/ 0 w 386"/>
              <a:gd name="T9" fmla="*/ 0 h 323"/>
              <a:gd name="T10" fmla="*/ 0 w 386"/>
              <a:gd name="T11" fmla="*/ 323 h 323"/>
            </a:gdLst>
            <a:ahLst/>
            <a:cxnLst>
              <a:cxn ang="0">
                <a:pos x="T0" y="T1"/>
              </a:cxn>
              <a:cxn ang="0">
                <a:pos x="T2" y="T3"/>
              </a:cxn>
              <a:cxn ang="0">
                <a:pos x="T4" y="T5"/>
              </a:cxn>
              <a:cxn ang="0">
                <a:pos x="T6" y="T7"/>
              </a:cxn>
              <a:cxn ang="0">
                <a:pos x="T8" y="T9"/>
              </a:cxn>
              <a:cxn ang="0">
                <a:pos x="T10" y="T11"/>
              </a:cxn>
            </a:cxnLst>
            <a:rect l="0" t="0" r="r" b="b"/>
            <a:pathLst>
              <a:path w="386" h="323">
                <a:moveTo>
                  <a:pt x="0" y="323"/>
                </a:moveTo>
                <a:lnTo>
                  <a:pt x="0" y="323"/>
                </a:lnTo>
                <a:lnTo>
                  <a:pt x="386" y="323"/>
                </a:lnTo>
                <a:lnTo>
                  <a:pt x="386" y="0"/>
                </a:lnTo>
                <a:lnTo>
                  <a:pt x="0" y="0"/>
                </a:lnTo>
                <a:lnTo>
                  <a:pt x="0" y="323"/>
                </a:lnTo>
                <a:close/>
              </a:path>
            </a:pathLst>
          </a:custGeom>
          <a:solidFill>
            <a:srgbClr val="385E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Freeform 5"/>
          <p:cNvSpPr>
            <a:spLocks/>
          </p:cNvSpPr>
          <p:nvPr userDrawn="1"/>
        </p:nvSpPr>
        <p:spPr bwMode="auto">
          <a:xfrm>
            <a:off x="611188" y="195715"/>
            <a:ext cx="7841539" cy="849314"/>
          </a:xfrm>
          <a:custGeom>
            <a:avLst/>
            <a:gdLst>
              <a:gd name="T0" fmla="*/ 0 w 6074"/>
              <a:gd name="T1" fmla="*/ 671 h 671"/>
              <a:gd name="T2" fmla="*/ 0 w 6074"/>
              <a:gd name="T3" fmla="*/ 671 h 671"/>
              <a:gd name="T4" fmla="*/ 6074 w 6074"/>
              <a:gd name="T5" fmla="*/ 671 h 671"/>
              <a:gd name="T6" fmla="*/ 6074 w 6074"/>
              <a:gd name="T7" fmla="*/ 0 h 671"/>
              <a:gd name="T8" fmla="*/ 0 w 6074"/>
              <a:gd name="T9" fmla="*/ 0 h 671"/>
              <a:gd name="T10" fmla="*/ 0 w 6074"/>
              <a:gd name="T11" fmla="*/ 671 h 671"/>
            </a:gdLst>
            <a:ahLst/>
            <a:cxnLst>
              <a:cxn ang="0">
                <a:pos x="T0" y="T1"/>
              </a:cxn>
              <a:cxn ang="0">
                <a:pos x="T2" y="T3"/>
              </a:cxn>
              <a:cxn ang="0">
                <a:pos x="T4" y="T5"/>
              </a:cxn>
              <a:cxn ang="0">
                <a:pos x="T6" y="T7"/>
              </a:cxn>
              <a:cxn ang="0">
                <a:pos x="T8" y="T9"/>
              </a:cxn>
              <a:cxn ang="0">
                <a:pos x="T10" y="T11"/>
              </a:cxn>
            </a:cxnLst>
            <a:rect l="0" t="0" r="r" b="b"/>
            <a:pathLst>
              <a:path w="6074" h="671">
                <a:moveTo>
                  <a:pt x="0" y="671"/>
                </a:moveTo>
                <a:lnTo>
                  <a:pt x="0" y="671"/>
                </a:lnTo>
                <a:lnTo>
                  <a:pt x="6074" y="671"/>
                </a:lnTo>
                <a:lnTo>
                  <a:pt x="6074" y="0"/>
                </a:lnTo>
                <a:lnTo>
                  <a:pt x="0" y="0"/>
                </a:lnTo>
                <a:lnTo>
                  <a:pt x="0" y="671"/>
                </a:lnTo>
                <a:close/>
              </a:path>
            </a:pathLst>
          </a:custGeom>
          <a:solidFill>
            <a:srgbClr val="E4E6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pic>
        <p:nvPicPr>
          <p:cNvPr id="2" name="Bild 1" descr="vtw-ppt-Vorlage.tif"/>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14956" y="0"/>
            <a:ext cx="594660" cy="913746"/>
          </a:xfrm>
          <a:prstGeom prst="rect">
            <a:avLst/>
          </a:prstGeom>
        </p:spPr>
      </p:pic>
    </p:spTree>
    <p:extLst>
      <p:ext uri="{BB962C8B-B14F-4D97-AF65-F5344CB8AC3E}">
        <p14:creationId xmlns:p14="http://schemas.microsoft.com/office/powerpoint/2010/main" val="2733148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hyperlink" Target="mailto:claudia.dithmar@vtw.de" TargetMode="External"/><Relationship Id="rId1" Type="http://schemas.openxmlformats.org/officeDocument/2006/relationships/slideLayout" Target="../slideLayouts/slideLayout2.xml"/><Relationship Id="rId4" Type="http://schemas.openxmlformats.org/officeDocument/2006/relationships/hyperlink" Target="https://pixabay.com/de/advent-weihnachten-weihnachtsdeko-106512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customXml" Target="../ink/ink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customXml" Target="../ink/ink9.xml"/><Relationship Id="rId18" Type="http://schemas.openxmlformats.org/officeDocument/2006/relationships/image" Target="../media/image27.png"/><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image" Target="../media/image24.png"/><Relationship Id="rId17" Type="http://schemas.openxmlformats.org/officeDocument/2006/relationships/customXml" Target="../ink/ink11.xml"/><Relationship Id="rId2" Type="http://schemas.openxmlformats.org/officeDocument/2006/relationships/image" Target="../media/image19.png"/><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customXml" Target="../ink/ink8.xml"/><Relationship Id="rId5" Type="http://schemas.openxmlformats.org/officeDocument/2006/relationships/customXml" Target="../ink/ink5.xml"/><Relationship Id="rId15" Type="http://schemas.openxmlformats.org/officeDocument/2006/relationships/customXml" Target="../ink/ink10.xml"/><Relationship Id="rId10" Type="http://schemas.openxmlformats.org/officeDocument/2006/relationships/image" Target="../media/image23.png"/><Relationship Id="rId19" Type="http://schemas.openxmlformats.org/officeDocument/2006/relationships/customXml" Target="../ink/ink12.xml"/><Relationship Id="rId4" Type="http://schemas.openxmlformats.org/officeDocument/2006/relationships/image" Target="../media/image20.png"/><Relationship Id="rId9" Type="http://schemas.openxmlformats.org/officeDocument/2006/relationships/customXml" Target="../ink/ink7.xml"/><Relationship Id="rId1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customXml" Target="../ink/ink18.xml"/><Relationship Id="rId3" Type="http://schemas.openxmlformats.org/officeDocument/2006/relationships/customXml" Target="../ink/ink13.xml"/><Relationship Id="rId7" Type="http://schemas.openxmlformats.org/officeDocument/2006/relationships/customXml" Target="../ink/ink15.xml"/><Relationship Id="rId12" Type="http://schemas.openxmlformats.org/officeDocument/2006/relationships/image" Target="../media/image34.png"/><Relationship Id="rId2" Type="http://schemas.openxmlformats.org/officeDocument/2006/relationships/image" Target="../media/image29.png"/><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customXml" Target="../ink/ink17.xml"/><Relationship Id="rId5" Type="http://schemas.openxmlformats.org/officeDocument/2006/relationships/customXml" Target="../ink/ink14.xml"/><Relationship Id="rId15" Type="http://schemas.openxmlformats.org/officeDocument/2006/relationships/customXml" Target="../ink/ink19.xml"/><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customXml" Target="../ink/ink16.xml"/><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customXml" Target="../ink/ink25.xml"/><Relationship Id="rId3" Type="http://schemas.openxmlformats.org/officeDocument/2006/relationships/customXml" Target="../ink/ink20.xml"/><Relationship Id="rId7" Type="http://schemas.openxmlformats.org/officeDocument/2006/relationships/customXml" Target="../ink/ink22.xml"/><Relationship Id="rId12"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customXml" Target="../ink/ink24.xml"/><Relationship Id="rId5" Type="http://schemas.openxmlformats.org/officeDocument/2006/relationships/customXml" Target="../ink/ink21.xml"/><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customXml" Target="../ink/ink23.xml"/><Relationship Id="rId14"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customXml" Target="../ink/ink27.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customXml" Target="../ink/ink31.xml"/><Relationship Id="rId13"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49.png"/><Relationship Id="rId12" Type="http://schemas.openxmlformats.org/officeDocument/2006/relationships/customXml" Target="../ink/ink33.xml"/><Relationship Id="rId2" Type="http://schemas.openxmlformats.org/officeDocument/2006/relationships/customXml" Target="../ink/ink28.xml"/><Relationship Id="rId1" Type="http://schemas.openxmlformats.org/officeDocument/2006/relationships/slideLayout" Target="../slideLayouts/slideLayout2.xml"/><Relationship Id="rId6" Type="http://schemas.openxmlformats.org/officeDocument/2006/relationships/customXml" Target="../ink/ink30.xml"/><Relationship Id="rId11" Type="http://schemas.openxmlformats.org/officeDocument/2006/relationships/image" Target="../media/image51.png"/><Relationship Id="rId5" Type="http://schemas.openxmlformats.org/officeDocument/2006/relationships/image" Target="../media/image48.png"/><Relationship Id="rId10" Type="http://schemas.openxmlformats.org/officeDocument/2006/relationships/customXml" Target="../ink/ink32.xml"/><Relationship Id="rId4" Type="http://schemas.openxmlformats.org/officeDocument/2006/relationships/customXml" Target="../ink/ink29.xml"/><Relationship Id="rId9" Type="http://schemas.openxmlformats.org/officeDocument/2006/relationships/image" Target="../media/image50.png"/></Relationships>
</file>

<file path=ppt/slides/_rels/slide39.xml.rels><?xml version="1.0" encoding="UTF-8" standalone="yes"?>
<Relationships xmlns="http://schemas.openxmlformats.org/package/2006/relationships"><Relationship Id="rId13" Type="http://schemas.openxmlformats.org/officeDocument/2006/relationships/image" Target="../media/image59.png"/><Relationship Id="rId18" Type="http://schemas.openxmlformats.org/officeDocument/2006/relationships/customXml" Target="../ink/ink39.xml"/><Relationship Id="rId21" Type="http://schemas.openxmlformats.org/officeDocument/2006/relationships/image" Target="../media/image63.png"/><Relationship Id="rId12" Type="http://schemas.openxmlformats.org/officeDocument/2006/relationships/customXml" Target="../ink/ink36.xml"/><Relationship Id="rId17" Type="http://schemas.openxmlformats.org/officeDocument/2006/relationships/image" Target="../media/image61.png"/><Relationship Id="rId2" Type="http://schemas.openxmlformats.org/officeDocument/2006/relationships/customXml" Target="../ink/ink34.xml"/><Relationship Id="rId16" Type="http://schemas.openxmlformats.org/officeDocument/2006/relationships/customXml" Target="../ink/ink38.xml"/><Relationship Id="rId20" Type="http://schemas.openxmlformats.org/officeDocument/2006/relationships/customXml" Target="../ink/ink40.xml"/><Relationship Id="rId1" Type="http://schemas.openxmlformats.org/officeDocument/2006/relationships/slideLayout" Target="../slideLayouts/slideLayout2.xml"/><Relationship Id="rId11" Type="http://schemas.openxmlformats.org/officeDocument/2006/relationships/image" Target="../media/image58.png"/><Relationship Id="rId15" Type="http://schemas.openxmlformats.org/officeDocument/2006/relationships/image" Target="../media/image60.png"/><Relationship Id="rId23" Type="http://schemas.openxmlformats.org/officeDocument/2006/relationships/image" Target="../media/image64.png"/><Relationship Id="rId10" Type="http://schemas.openxmlformats.org/officeDocument/2006/relationships/customXml" Target="../ink/ink35.xml"/><Relationship Id="rId19" Type="http://schemas.openxmlformats.org/officeDocument/2006/relationships/image" Target="../media/image62.png"/><Relationship Id="rId9" Type="http://schemas.openxmlformats.org/officeDocument/2006/relationships/image" Target="../media/image57.png"/><Relationship Id="rId14" Type="http://schemas.openxmlformats.org/officeDocument/2006/relationships/customXml" Target="../ink/ink37.xml"/><Relationship Id="rId22" Type="http://schemas.openxmlformats.org/officeDocument/2006/relationships/customXml" Target="../ink/ink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0.png"/><Relationship Id="rId7" Type="http://schemas.openxmlformats.org/officeDocument/2006/relationships/image" Target="../media/image510.png"/><Relationship Id="rId2" Type="http://schemas.openxmlformats.org/officeDocument/2006/relationships/customXml" Target="../ink/ink42.xml"/><Relationship Id="rId1" Type="http://schemas.openxmlformats.org/officeDocument/2006/relationships/slideLayout" Target="../slideLayouts/slideLayout2.xml"/><Relationship Id="rId6" Type="http://schemas.openxmlformats.org/officeDocument/2006/relationships/customXml" Target="../ink/ink44.xml"/><Relationship Id="rId5" Type="http://schemas.openxmlformats.org/officeDocument/2006/relationships/image" Target="../media/image500.png"/><Relationship Id="rId4" Type="http://schemas.openxmlformats.org/officeDocument/2006/relationships/customXml" Target="../ink/ink43.xml"/></Relationships>
</file>

<file path=ppt/slides/_rels/slide47.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customXml" Target="../ink/ink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customXml" Target="../ink/ink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customXml" Target="../ink/ink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570.png"/><Relationship Id="rId3" Type="http://schemas.openxmlformats.org/officeDocument/2006/relationships/customXml" Target="../ink/ink48.xml"/><Relationship Id="rId7" Type="http://schemas.openxmlformats.org/officeDocument/2006/relationships/customXml" Target="../ink/ink50.xml"/><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60.png"/><Relationship Id="rId5" Type="http://schemas.openxmlformats.org/officeDocument/2006/relationships/customXml" Target="../ink/ink49.xml"/><Relationship Id="rId4" Type="http://schemas.openxmlformats.org/officeDocument/2006/relationships/image" Target="../media/image550.png"/></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10.png"/><Relationship Id="rId7" Type="http://schemas.openxmlformats.org/officeDocument/2006/relationships/image" Target="../media/image630.png"/><Relationship Id="rId2" Type="http://schemas.openxmlformats.org/officeDocument/2006/relationships/customXml" Target="../ink/ink51.xml"/><Relationship Id="rId1" Type="http://schemas.openxmlformats.org/officeDocument/2006/relationships/slideLayout" Target="../slideLayouts/slideLayout2.xml"/><Relationship Id="rId6" Type="http://schemas.openxmlformats.org/officeDocument/2006/relationships/customXml" Target="../ink/ink53.xml"/><Relationship Id="rId5" Type="http://schemas.openxmlformats.org/officeDocument/2006/relationships/image" Target="../media/image620.png"/><Relationship Id="rId4" Type="http://schemas.openxmlformats.org/officeDocument/2006/relationships/customXml" Target="../ink/ink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310.png"/><Relationship Id="rId13" Type="http://schemas.openxmlformats.org/officeDocument/2006/relationships/customXml" Target="../ink/ink59.xml"/><Relationship Id="rId18" Type="http://schemas.openxmlformats.org/officeDocument/2006/relationships/image" Target="../media/image360.png"/><Relationship Id="rId3" Type="http://schemas.openxmlformats.org/officeDocument/2006/relationships/customXml" Target="../ink/ink54.xml"/><Relationship Id="rId21" Type="http://schemas.openxmlformats.org/officeDocument/2006/relationships/customXml" Target="../ink/ink63.xml"/><Relationship Id="rId7" Type="http://schemas.openxmlformats.org/officeDocument/2006/relationships/customXml" Target="../ink/ink56.xml"/><Relationship Id="rId12" Type="http://schemas.openxmlformats.org/officeDocument/2006/relationships/image" Target="../media/image330.png"/><Relationship Id="rId17" Type="http://schemas.openxmlformats.org/officeDocument/2006/relationships/customXml" Target="../ink/ink61.xml"/><Relationship Id="rId2" Type="http://schemas.openxmlformats.org/officeDocument/2006/relationships/image" Target="../media/image70.png"/><Relationship Id="rId16" Type="http://schemas.openxmlformats.org/officeDocument/2006/relationships/image" Target="../media/image350.png"/><Relationship Id="rId20" Type="http://schemas.openxmlformats.org/officeDocument/2006/relationships/image" Target="../media/image370.png"/><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customXml" Target="../ink/ink58.xml"/><Relationship Id="rId5" Type="http://schemas.openxmlformats.org/officeDocument/2006/relationships/customXml" Target="../ink/ink55.xml"/><Relationship Id="rId15" Type="http://schemas.openxmlformats.org/officeDocument/2006/relationships/customXml" Target="../ink/ink60.xml"/><Relationship Id="rId10" Type="http://schemas.openxmlformats.org/officeDocument/2006/relationships/image" Target="../media/image320.png"/><Relationship Id="rId19" Type="http://schemas.openxmlformats.org/officeDocument/2006/relationships/customXml" Target="../ink/ink62.xml"/><Relationship Id="rId4" Type="http://schemas.openxmlformats.org/officeDocument/2006/relationships/image" Target="../media/image290.png"/><Relationship Id="rId9" Type="http://schemas.openxmlformats.org/officeDocument/2006/relationships/customXml" Target="../ink/ink57.xml"/><Relationship Id="rId14" Type="http://schemas.openxmlformats.org/officeDocument/2006/relationships/image" Target="../media/image340.png"/><Relationship Id="rId22" Type="http://schemas.openxmlformats.org/officeDocument/2006/relationships/image" Target="../media/image38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Aktuelles aus dem Bereich Recht</a:t>
            </a:r>
            <a:br>
              <a:rPr lang="de-DE" dirty="0"/>
            </a:br>
            <a:br>
              <a:rPr lang="de-DE" dirty="0"/>
            </a:br>
            <a:r>
              <a:rPr lang="de-DE" b="1" dirty="0"/>
              <a:t>Jahresabschlussschulung 2023</a:t>
            </a:r>
          </a:p>
        </p:txBody>
      </p:sp>
      <p:sp>
        <p:nvSpPr>
          <p:cNvPr id="3" name="Textplatzhalter 2"/>
          <p:cNvSpPr>
            <a:spLocks noGrp="1"/>
          </p:cNvSpPr>
          <p:nvPr>
            <p:ph type="body" sz="quarter" idx="10"/>
          </p:nvPr>
        </p:nvSpPr>
        <p:spPr/>
        <p:txBody>
          <a:bodyPr/>
          <a:lstStyle/>
          <a:p>
            <a:r>
              <a:rPr lang="de-DE" dirty="0"/>
              <a:t>Referentin: Claudia </a:t>
            </a:r>
            <a:r>
              <a:rPr lang="de-DE" dirty="0" err="1"/>
              <a:t>Dithmar</a:t>
            </a:r>
            <a:r>
              <a:rPr lang="de-DE" dirty="0"/>
              <a:t> (</a:t>
            </a:r>
            <a:r>
              <a:rPr lang="de-DE" dirty="0" err="1"/>
              <a:t>RAin</a:t>
            </a:r>
            <a:r>
              <a:rPr lang="de-DE" dirty="0"/>
              <a:t>), Justiziarin vtw</a:t>
            </a:r>
          </a:p>
        </p:txBody>
      </p:sp>
    </p:spTree>
    <p:extLst>
      <p:ext uri="{BB962C8B-B14F-4D97-AF65-F5344CB8AC3E}">
        <p14:creationId xmlns:p14="http://schemas.microsoft.com/office/powerpoint/2010/main" val="1384758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3D9FE-362E-11F4-A16A-8CBB075B3711}"/>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5ECFD5E4-8A7C-937E-F64B-DE81CAA161A4}"/>
              </a:ext>
            </a:extLst>
          </p:cNvPr>
          <p:cNvSpPr>
            <a:spLocks noGrp="1"/>
          </p:cNvSpPr>
          <p:nvPr>
            <p:ph idx="1"/>
          </p:nvPr>
        </p:nvSpPr>
        <p:spPr/>
        <p:txBody>
          <a:bodyPr/>
          <a:lstStyle/>
          <a:p>
            <a:pPr marL="0" indent="0">
              <a:buNone/>
            </a:pPr>
            <a:endPar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endParaRPr>
          </a:p>
          <a:p>
            <a:pPr marL="0" indent="0">
              <a:buNone/>
            </a:pPr>
            <a:r>
              <a:rPr lang="de-DE" altLang="de-DE" sz="1900" b="1" dirty="0">
                <a:latin typeface="Arial Bold" charset="0"/>
                <a:ea typeface="MS PGothic" pitchFamily="34" charset="-128"/>
                <a:cs typeface="+mn-cs"/>
                <a:sym typeface="Arial Bold" charset="0"/>
              </a:rPr>
              <a:t>Im Zeitalter des Homeoffice:</a:t>
            </a:r>
          </a:p>
          <a:p>
            <a:pPr marL="0" indent="0" algn="ctr">
              <a:buNone/>
            </a:pPr>
            <a:r>
              <a:rPr kumimoji="0" lang="de-DE" altLang="de-DE" sz="2400" b="1" i="0" u="none" strike="noStrike" kern="1200" cap="none" spc="0" normalizeH="0" baseline="0" noProof="0" dirty="0">
                <a:ln>
                  <a:noFill/>
                </a:ln>
                <a:effectLst/>
                <a:uLnTx/>
                <a:uFillTx/>
                <a:latin typeface="Arial Bold" charset="0"/>
                <a:ea typeface="MS PGothic" pitchFamily="34" charset="-128"/>
                <a:cs typeface="+mn-cs"/>
                <a:sym typeface="Arial Bold" charset="0"/>
              </a:rPr>
              <a:t>1. Die teilgewerbliche Nutzung in der Wohnraummiete</a:t>
            </a:r>
            <a:endParaRPr lang="de-DE" sz="2400" dirty="0"/>
          </a:p>
        </p:txBody>
      </p:sp>
      <p:sp>
        <p:nvSpPr>
          <p:cNvPr id="4" name="Fußzeilenplatzhalter 3">
            <a:extLst>
              <a:ext uri="{FF2B5EF4-FFF2-40B4-BE49-F238E27FC236}">
                <a16:creationId xmlns:a16="http://schemas.microsoft.com/office/drawing/2014/main" id="{8584EE05-D7CC-0068-9557-1517EA2B6B9F}"/>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9271051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BD1C1-0A26-BDFA-0AFC-E2F6B7EF53A4}"/>
              </a:ext>
            </a:extLst>
          </p:cNvPr>
          <p:cNvSpPr>
            <a:spLocks noGrp="1"/>
          </p:cNvSpPr>
          <p:nvPr>
            <p:ph type="title"/>
          </p:nvPr>
        </p:nvSpPr>
        <p:spPr/>
        <p:txBody>
          <a:bodyPr/>
          <a:lstStyle/>
          <a:p>
            <a:r>
              <a:rPr kumimoji="0" lang="de-DE" sz="1800"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t>Folgemaßnahmen </a:t>
            </a:r>
            <a:r>
              <a:rPr kumimoji="0" lang="de-DE" sz="1800" i="0" u="none" strike="noStrike" kern="1200" cap="none" spc="0" normalizeH="0" baseline="0" noProof="0" dirty="0" err="1">
                <a:ln>
                  <a:noFill/>
                </a:ln>
                <a:solidFill>
                  <a:srgbClr val="3D5D72"/>
                </a:solidFill>
                <a:effectLst/>
                <a:uLnTx/>
                <a:uFillTx/>
                <a:latin typeface="Arial" panose="020B0604020202020204" pitchFamily="34" charset="0"/>
                <a:ea typeface="+mn-ea"/>
                <a:cs typeface="Arial" panose="020B0604020202020204" pitchFamily="34" charset="0"/>
              </a:rPr>
              <a:t>i.S.d</a:t>
            </a:r>
            <a:r>
              <a:rPr kumimoji="0" lang="de-DE" sz="1800"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t>. § 17 Abs. 1 Nr. 6 </a:t>
            </a:r>
            <a:r>
              <a:rPr kumimoji="0" lang="de-DE" sz="1800" i="0" u="none" strike="noStrike" kern="1200" cap="none" spc="0" normalizeH="0" baseline="0" noProof="0" dirty="0" err="1">
                <a:ln>
                  <a:noFill/>
                </a:ln>
                <a:solidFill>
                  <a:srgbClr val="3D5D72"/>
                </a:solidFill>
                <a:effectLst/>
                <a:uLnTx/>
                <a:uFillTx/>
                <a:latin typeface="Arial" panose="020B0604020202020204" pitchFamily="34" charset="0"/>
                <a:ea typeface="+mn-ea"/>
                <a:cs typeface="Arial" panose="020B0604020202020204" pitchFamily="34" charset="0"/>
              </a:rPr>
              <a:t>HinSchG</a:t>
            </a:r>
            <a:endParaRPr lang="de-DE" dirty="0"/>
          </a:p>
        </p:txBody>
      </p:sp>
      <p:sp>
        <p:nvSpPr>
          <p:cNvPr id="3" name="Inhaltsplatzhalter 2">
            <a:extLst>
              <a:ext uri="{FF2B5EF4-FFF2-40B4-BE49-F238E27FC236}">
                <a16:creationId xmlns:a16="http://schemas.microsoft.com/office/drawing/2014/main" id="{E163994A-18DA-16D1-70C5-3914586DA031}"/>
              </a:ext>
            </a:extLst>
          </p:cNvPr>
          <p:cNvSpPr>
            <a:spLocks noGrp="1"/>
          </p:cNvSpPr>
          <p:nvPr>
            <p:ph idx="1"/>
          </p:nvPr>
        </p:nvSpPr>
        <p:spPr/>
        <p:txBody>
          <a:bodyPr/>
          <a:lstStyle/>
          <a:p>
            <a:pPr marL="0" indent="0" algn="l">
              <a:buNone/>
            </a:pPr>
            <a:r>
              <a:rPr lang="de-DE" sz="1800" b="0" i="0" u="none" strike="noStrike" baseline="0" dirty="0">
                <a:latin typeface="Arial" panose="020B0604020202020204" pitchFamily="34" charset="0"/>
              </a:rPr>
              <a:t>Folgemaßnahmen </a:t>
            </a:r>
            <a:r>
              <a:rPr lang="de-DE" sz="1800" b="0" i="0" u="none" strike="noStrike" baseline="0" dirty="0" err="1">
                <a:latin typeface="Arial" panose="020B0604020202020204" pitchFamily="34" charset="0"/>
              </a:rPr>
              <a:t>i.S.d</a:t>
            </a:r>
            <a:r>
              <a:rPr lang="de-DE" sz="1800" b="0" i="0" u="none" strike="noStrike" baseline="0" dirty="0">
                <a:latin typeface="Arial" panose="020B0604020202020204" pitchFamily="34" charset="0"/>
              </a:rPr>
              <a:t>. § 17 Abs. 1 Nr. 6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für interne Meldestellen kommen nach § 18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konkret insbesondere folgende Maßnahmen in Betracht:</a:t>
            </a:r>
          </a:p>
          <a:p>
            <a:pPr marL="0" indent="0" algn="l">
              <a:buNone/>
            </a:pPr>
            <a:r>
              <a:rPr lang="de-DE" sz="1800" b="0" i="0" u="none" strike="noStrike" baseline="0" dirty="0">
                <a:latin typeface="Arial" panose="020B0604020202020204" pitchFamily="34" charset="0"/>
              </a:rPr>
              <a:t>- </a:t>
            </a:r>
            <a:r>
              <a:rPr lang="de-DE" sz="1800" b="1" i="0" u="none" strike="noStrike" baseline="0" dirty="0">
                <a:latin typeface="Arial" panose="020B0604020202020204" pitchFamily="34" charset="0"/>
              </a:rPr>
              <a:t>interne Untersuchungen bei dem Beschäftigungsgeber </a:t>
            </a:r>
            <a:r>
              <a:rPr lang="de-DE" sz="1800" b="0" i="0" u="none" strike="noStrike" baseline="0" dirty="0">
                <a:latin typeface="Arial" panose="020B0604020202020204" pitchFamily="34" charset="0"/>
              </a:rPr>
              <a:t>und bei der jeweiligen Organisationseinheit und das Kontaktieren betroffener Personen und Arbeitseinheiten,</a:t>
            </a:r>
          </a:p>
          <a:p>
            <a:pPr marL="0" indent="0" algn="l">
              <a:buNone/>
            </a:pPr>
            <a:r>
              <a:rPr lang="de-DE" sz="1800" b="0" i="0" u="none" strike="noStrike" baseline="0" dirty="0">
                <a:latin typeface="Arial" panose="020B0604020202020204" pitchFamily="34" charset="0"/>
              </a:rPr>
              <a:t>- die hinweisgebende Person </a:t>
            </a:r>
            <a:r>
              <a:rPr lang="de-DE" sz="1800" b="1" i="0" u="none" strike="noStrike" baseline="0" dirty="0">
                <a:latin typeface="Arial" panose="020B0604020202020204" pitchFamily="34" charset="0"/>
              </a:rPr>
              <a:t>an andere zuständige Stellen verweisen</a:t>
            </a:r>
            <a:r>
              <a:rPr lang="de-DE" sz="1800" b="0" i="0" u="none" strike="noStrike" baseline="0" dirty="0">
                <a:latin typeface="Arial" panose="020B0604020202020204" pitchFamily="34" charset="0"/>
              </a:rPr>
              <a:t>,</a:t>
            </a:r>
          </a:p>
          <a:p>
            <a:pPr marL="0" indent="0" algn="l">
              <a:buNone/>
            </a:pPr>
            <a:r>
              <a:rPr lang="de-DE" sz="1800" b="0" i="0" u="none" strike="noStrike" baseline="0" dirty="0">
                <a:latin typeface="Arial" panose="020B0604020202020204" pitchFamily="34" charset="0"/>
              </a:rPr>
              <a:t>- </a:t>
            </a:r>
            <a:r>
              <a:rPr lang="de-DE" sz="1800" b="1" i="0" u="none" strike="noStrike" baseline="0" dirty="0">
                <a:latin typeface="Arial" panose="020B0604020202020204" pitchFamily="34" charset="0"/>
              </a:rPr>
              <a:t>das Verfahren aus Mangel an Beweisen </a:t>
            </a:r>
            <a:r>
              <a:rPr lang="de-DE" sz="1800" b="0" i="0" u="none" strike="noStrike" baseline="0" dirty="0">
                <a:latin typeface="Arial" panose="020B0604020202020204" pitchFamily="34" charset="0"/>
              </a:rPr>
              <a:t>oder aus anderen Gründen </a:t>
            </a:r>
            <a:r>
              <a:rPr lang="de-DE" sz="1800" b="1" i="0" u="none" strike="noStrike" baseline="0" dirty="0">
                <a:latin typeface="Arial" panose="020B0604020202020204" pitchFamily="34" charset="0"/>
              </a:rPr>
              <a:t>abschließen </a:t>
            </a:r>
            <a:r>
              <a:rPr lang="de-DE" sz="1800" b="0" i="0" u="none" strike="noStrike" baseline="0" dirty="0">
                <a:latin typeface="Arial" panose="020B0604020202020204" pitchFamily="34" charset="0"/>
              </a:rPr>
              <a:t>oder</a:t>
            </a:r>
          </a:p>
          <a:p>
            <a:pPr marL="0" indent="0" algn="l">
              <a:buNone/>
            </a:pPr>
            <a:r>
              <a:rPr lang="de-DE" sz="1800" b="0" i="0" u="none" strike="noStrike" baseline="0" dirty="0">
                <a:latin typeface="Arial" panose="020B0604020202020204" pitchFamily="34" charset="0"/>
              </a:rPr>
              <a:t>- das Verfahren </a:t>
            </a:r>
            <a:r>
              <a:rPr lang="de-DE" sz="1800" b="1" i="0" u="none" strike="noStrike" baseline="0" dirty="0">
                <a:latin typeface="Arial" panose="020B0604020202020204" pitchFamily="34" charset="0"/>
              </a:rPr>
              <a:t>an eine zuständige Behörde </a:t>
            </a:r>
            <a:r>
              <a:rPr lang="de-DE" sz="1800" b="0" i="0" u="none" strike="noStrike" baseline="0" dirty="0">
                <a:latin typeface="Arial" panose="020B0604020202020204" pitchFamily="34" charset="0"/>
              </a:rPr>
              <a:t>zwecks weiterer Untersuchungen abgeben.</a:t>
            </a:r>
          </a:p>
        </p:txBody>
      </p:sp>
      <p:sp>
        <p:nvSpPr>
          <p:cNvPr id="4" name="Fußzeilenplatzhalter 3">
            <a:extLst>
              <a:ext uri="{FF2B5EF4-FFF2-40B4-BE49-F238E27FC236}">
                <a16:creationId xmlns:a16="http://schemas.microsoft.com/office/drawing/2014/main" id="{6F5E249D-70BB-0029-1EBC-E9DC6D5471EE}"/>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426914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E4234A-6B86-F16C-FEC1-694EE823C6E9}"/>
              </a:ext>
            </a:extLst>
          </p:cNvPr>
          <p:cNvSpPr>
            <a:spLocks noGrp="1"/>
          </p:cNvSpPr>
          <p:nvPr>
            <p:ph type="title"/>
          </p:nvPr>
        </p:nvSpPr>
        <p:spPr/>
        <p:txBody>
          <a:bodyPr/>
          <a:lstStyle/>
          <a:p>
            <a:pPr marL="0" marR="0" lvl="0" indent="0" defTabSz="914400" rtl="0" eaLnBrk="1" fontAlgn="auto" latinLnBrk="0" hangingPunct="1">
              <a:lnSpc>
                <a:spcPct val="100000"/>
              </a:lnSpc>
              <a:spcBef>
                <a:spcPts val="600"/>
              </a:spcBef>
              <a:spcAft>
                <a:spcPts val="600"/>
              </a:spcAft>
              <a:tabLst/>
              <a:defRPr/>
            </a:pPr>
            <a:r>
              <a:rPr kumimoji="0" lang="de-DE" sz="1800" b="1"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t>Rückmeldung</a:t>
            </a:r>
            <a:br>
              <a:rPr kumimoji="0" lang="de-DE" sz="1800" b="1"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br>
            <a:endParaRPr lang="de-DE" dirty="0"/>
          </a:p>
        </p:txBody>
      </p:sp>
      <p:sp>
        <p:nvSpPr>
          <p:cNvPr id="3" name="Inhaltsplatzhalter 2">
            <a:extLst>
              <a:ext uri="{FF2B5EF4-FFF2-40B4-BE49-F238E27FC236}">
                <a16:creationId xmlns:a16="http://schemas.microsoft.com/office/drawing/2014/main" id="{5E9C303F-155C-3F09-73EB-CBE355EBDEC5}"/>
              </a:ext>
            </a:extLst>
          </p:cNvPr>
          <p:cNvSpPr>
            <a:spLocks noGrp="1"/>
          </p:cNvSpPr>
          <p:nvPr>
            <p:ph idx="1"/>
          </p:nvPr>
        </p:nvSpPr>
        <p:spPr/>
        <p:txBody>
          <a:bodyPr/>
          <a:lstStyle/>
          <a:p>
            <a:pPr marL="0" marR="0" lvl="0" indent="0" algn="l" defTabSz="914400" rtl="0" eaLnBrk="1" fontAlgn="auto" latinLnBrk="0" hangingPunct="1">
              <a:lnSpc>
                <a:spcPct val="100000"/>
              </a:lnSpc>
              <a:spcBef>
                <a:spcPts val="600"/>
              </a:spcBef>
              <a:spcAft>
                <a:spcPts val="600"/>
              </a:spcAft>
              <a:buClrTx/>
              <a:buSzTx/>
              <a:buNone/>
              <a:tabLst/>
              <a:defRPr/>
            </a:pPr>
            <a:r>
              <a:rPr kumimoji="0" lang="de-DE" sz="1800" b="0"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t>- eine zuständige Behörde.</a:t>
            </a:r>
          </a:p>
          <a:p>
            <a:pPr marL="0" marR="0" lvl="0" indent="0" algn="l" defTabSz="914400" rtl="0" eaLnBrk="1" fontAlgn="auto" latinLnBrk="0" hangingPunct="1">
              <a:lnSpc>
                <a:spcPct val="100000"/>
              </a:lnSpc>
              <a:spcBef>
                <a:spcPts val="600"/>
              </a:spcBef>
              <a:spcAft>
                <a:spcPts val="600"/>
              </a:spcAft>
              <a:buClrTx/>
              <a:buSzTx/>
              <a:buNone/>
              <a:tabLst/>
              <a:defRPr/>
            </a:pPr>
            <a:r>
              <a:rPr kumimoji="0" lang="de-DE" sz="1800" b="0"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t>Voraussetzung für die Weitergabe von Informationen ist die Beachtung von Vertraulichkeitsvorschriften.</a:t>
            </a:r>
          </a:p>
          <a:p>
            <a:pPr marL="0" indent="0" algn="l">
              <a:buNone/>
            </a:pPr>
            <a:r>
              <a:rPr lang="de-DE" sz="1800" b="1" i="0" u="none" strike="noStrike" baseline="0" dirty="0">
                <a:latin typeface="Arial" panose="020B0604020202020204" pitchFamily="34" charset="0"/>
              </a:rPr>
              <a:t>Rückmeldung</a:t>
            </a:r>
          </a:p>
          <a:p>
            <a:pPr marL="0" indent="0" algn="l">
              <a:buNone/>
            </a:pPr>
            <a:r>
              <a:rPr lang="de-DE" sz="1800" b="0" i="0" u="none" strike="noStrike" baseline="0" dirty="0">
                <a:latin typeface="Arial" panose="020B0604020202020204" pitchFamily="34" charset="0"/>
              </a:rPr>
              <a:t>Nach § 17 Abs. 2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gibt die </a:t>
            </a:r>
            <a:r>
              <a:rPr lang="de-DE" sz="1800" b="1" i="0" u="none" strike="noStrike" baseline="0" dirty="0">
                <a:latin typeface="Arial" panose="020B0604020202020204" pitchFamily="34" charset="0"/>
              </a:rPr>
              <a:t>interne Meldestelle der hinweisgebenden Person innerhalb von </a:t>
            </a:r>
            <a:r>
              <a:rPr lang="de-DE" sz="1800" b="1" i="0" u="sng" strike="noStrike" baseline="0" dirty="0">
                <a:latin typeface="Arial" panose="020B0604020202020204" pitchFamily="34" charset="0"/>
              </a:rPr>
              <a:t>drei Monaten</a:t>
            </a:r>
            <a:r>
              <a:rPr lang="de-DE" sz="1800" b="0" i="0" u="sng" strike="noStrike" baseline="0" dirty="0">
                <a:latin typeface="Arial" panose="020B0604020202020204" pitchFamily="34" charset="0"/>
              </a:rPr>
              <a:t> </a:t>
            </a:r>
            <a:r>
              <a:rPr lang="de-DE" sz="1800" b="0" i="0" u="none" strike="noStrike" baseline="0" dirty="0">
                <a:latin typeface="Arial" panose="020B0604020202020204" pitchFamily="34" charset="0"/>
              </a:rPr>
              <a:t>nach der Bestätigung des Eingangs der Meldung oder wenn der Eingang nicht bestätigt wurde, spätestens drei Monate und sieben Tage nach Eingang der Meldung </a:t>
            </a:r>
            <a:r>
              <a:rPr lang="de-DE" sz="1800" b="1" i="0" u="none" strike="noStrike" baseline="0" dirty="0">
                <a:latin typeface="Arial" panose="020B0604020202020204" pitchFamily="34" charset="0"/>
              </a:rPr>
              <a:t>eine Rückmeldung</a:t>
            </a:r>
            <a:r>
              <a:rPr lang="de-DE" sz="1800" b="0" i="0" u="none" strike="noStrike" baseline="0" dirty="0">
                <a:latin typeface="Arial" panose="020B0604020202020204" pitchFamily="34" charset="0"/>
              </a:rPr>
              <a:t>.</a:t>
            </a:r>
            <a:endParaRPr lang="de-DE" dirty="0"/>
          </a:p>
        </p:txBody>
      </p:sp>
      <p:sp>
        <p:nvSpPr>
          <p:cNvPr id="4" name="Fußzeilenplatzhalter 3">
            <a:extLst>
              <a:ext uri="{FF2B5EF4-FFF2-40B4-BE49-F238E27FC236}">
                <a16:creationId xmlns:a16="http://schemas.microsoft.com/office/drawing/2014/main" id="{EBDFC56F-DC21-608C-C1D0-4F232B18B588}"/>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19118272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DDAE90-BDAC-DE1D-7139-1EB78ACD7875}"/>
              </a:ext>
            </a:extLst>
          </p:cNvPr>
          <p:cNvSpPr>
            <a:spLocks noGrp="1"/>
          </p:cNvSpPr>
          <p:nvPr>
            <p:ph type="title"/>
          </p:nvPr>
        </p:nvSpPr>
        <p:spPr/>
        <p:txBody>
          <a:bodyPr/>
          <a:lstStyle/>
          <a:p>
            <a:pPr marL="0" marR="0" lvl="0" indent="0" defTabSz="914400" rtl="0" eaLnBrk="1" fontAlgn="auto" latinLnBrk="0" hangingPunct="1">
              <a:lnSpc>
                <a:spcPct val="100000"/>
              </a:lnSpc>
              <a:spcBef>
                <a:spcPts val="600"/>
              </a:spcBef>
              <a:spcAft>
                <a:spcPts val="600"/>
              </a:spcAft>
              <a:tabLst/>
              <a:defRPr/>
            </a:pPr>
            <a:r>
              <a:rPr kumimoji="0" lang="de-DE" sz="1800" b="1"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t>Externe Meldestelle</a:t>
            </a:r>
            <a:br>
              <a:rPr kumimoji="0" lang="de-DE" sz="1800" b="1"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br>
            <a:endParaRPr lang="de-DE" dirty="0"/>
          </a:p>
        </p:txBody>
      </p:sp>
      <p:sp>
        <p:nvSpPr>
          <p:cNvPr id="3" name="Inhaltsplatzhalter 2">
            <a:extLst>
              <a:ext uri="{FF2B5EF4-FFF2-40B4-BE49-F238E27FC236}">
                <a16:creationId xmlns:a16="http://schemas.microsoft.com/office/drawing/2014/main" id="{D5C80ED0-D69A-B104-57D7-232151122673}"/>
              </a:ext>
            </a:extLst>
          </p:cNvPr>
          <p:cNvSpPr>
            <a:spLocks noGrp="1"/>
          </p:cNvSpPr>
          <p:nvPr>
            <p:ph idx="1"/>
          </p:nvPr>
        </p:nvSpPr>
        <p:spPr/>
        <p:txBody>
          <a:bodyPr/>
          <a:lstStyle/>
          <a:p>
            <a:pPr marL="0" indent="0" algn="l">
              <a:buNone/>
            </a:pPr>
            <a:r>
              <a:rPr lang="de-DE" sz="1800" b="0" i="0" u="none" strike="noStrike" baseline="0" dirty="0">
                <a:latin typeface="Arial" panose="020B0604020202020204" pitchFamily="34" charset="0"/>
              </a:rPr>
              <a:t>§§ 19 ff.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sehen die Errichtung externer Meldestellen in Bundes- und Landesbehörden in deren Zuständigkeitsbereich sowie bei der BaFin und dem Bundeskartellamt in deren Zuständigkeitsbereich vor.</a:t>
            </a:r>
          </a:p>
          <a:p>
            <a:pPr marL="0" indent="0" algn="l">
              <a:buNone/>
            </a:pPr>
            <a:r>
              <a:rPr lang="de-DE" sz="1800" b="1" i="0" u="none" strike="noStrike" baseline="0" dirty="0">
                <a:latin typeface="Arial" panose="020B0604020202020204" pitchFamily="34" charset="0"/>
              </a:rPr>
              <a:t>Wahlrecht</a:t>
            </a:r>
          </a:p>
          <a:p>
            <a:pPr marL="0" indent="0" algn="l">
              <a:buNone/>
            </a:pPr>
            <a:r>
              <a:rPr lang="de-DE" sz="1800" b="0" i="0" u="none" strike="noStrike" baseline="0" dirty="0">
                <a:latin typeface="Arial" panose="020B0604020202020204" pitchFamily="34" charset="0"/>
              </a:rPr>
              <a:t>Personen, die beabsichtigen, Informationen über einen Verstoß zu melden, können nach § 7 Abs. 1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wählen, ob sie sich an </a:t>
            </a:r>
            <a:r>
              <a:rPr lang="de-DE" sz="1800" b="1" i="0" u="none" strike="noStrike" baseline="0" dirty="0">
                <a:latin typeface="Arial" panose="020B0604020202020204" pitchFamily="34" charset="0"/>
              </a:rPr>
              <a:t>eine interne </a:t>
            </a:r>
            <a:r>
              <a:rPr lang="de-DE" sz="1800" b="0" i="0" u="none" strike="noStrike" baseline="0" dirty="0">
                <a:latin typeface="Arial" panose="020B0604020202020204" pitchFamily="34" charset="0"/>
              </a:rPr>
              <a:t>Meldestelle </a:t>
            </a:r>
            <a:r>
              <a:rPr lang="de-DE" sz="1800" b="1" i="0" u="none" strike="noStrike" baseline="0" dirty="0">
                <a:latin typeface="Arial" panose="020B0604020202020204" pitchFamily="34" charset="0"/>
              </a:rPr>
              <a:t>oder eine externe </a:t>
            </a:r>
            <a:r>
              <a:rPr lang="de-DE" sz="1800" b="0" i="0" u="none" strike="noStrike" baseline="0" dirty="0">
                <a:latin typeface="Arial" panose="020B0604020202020204" pitchFamily="34" charset="0"/>
              </a:rPr>
              <a:t>Meldestelle wenden.</a:t>
            </a:r>
            <a:endParaRPr lang="de-DE" dirty="0"/>
          </a:p>
        </p:txBody>
      </p:sp>
      <p:sp>
        <p:nvSpPr>
          <p:cNvPr id="4" name="Fußzeilenplatzhalter 3">
            <a:extLst>
              <a:ext uri="{FF2B5EF4-FFF2-40B4-BE49-F238E27FC236}">
                <a16:creationId xmlns:a16="http://schemas.microsoft.com/office/drawing/2014/main" id="{32450A47-4E94-E093-4A89-20E0C708956A}"/>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206538780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BF549-6E3E-99A8-C810-F6537CEA0AA4}"/>
              </a:ext>
            </a:extLst>
          </p:cNvPr>
          <p:cNvSpPr>
            <a:spLocks noGrp="1"/>
          </p:cNvSpPr>
          <p:nvPr>
            <p:ph type="title"/>
          </p:nvPr>
        </p:nvSpPr>
        <p:spPr/>
        <p:txBody>
          <a:bodyPr/>
          <a:lstStyle/>
          <a:p>
            <a:r>
              <a:rPr kumimoji="0" lang="de-DE" sz="1800" b="1"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t>Schutzmaßnahmen für Hinweisgeber</a:t>
            </a:r>
            <a:endParaRPr lang="de-DE" dirty="0"/>
          </a:p>
        </p:txBody>
      </p:sp>
      <p:sp>
        <p:nvSpPr>
          <p:cNvPr id="3" name="Inhaltsplatzhalter 2">
            <a:extLst>
              <a:ext uri="{FF2B5EF4-FFF2-40B4-BE49-F238E27FC236}">
                <a16:creationId xmlns:a16="http://schemas.microsoft.com/office/drawing/2014/main" id="{28037603-90FE-BB44-0A89-8B3E15660BC6}"/>
              </a:ext>
            </a:extLst>
          </p:cNvPr>
          <p:cNvSpPr>
            <a:spLocks noGrp="1"/>
          </p:cNvSpPr>
          <p:nvPr>
            <p:ph idx="1"/>
          </p:nvPr>
        </p:nvSpPr>
        <p:spPr/>
        <p:txBody>
          <a:bodyPr/>
          <a:lstStyle/>
          <a:p>
            <a:pPr marL="0" indent="0" algn="l">
              <a:buNone/>
            </a:pPr>
            <a:r>
              <a:rPr lang="de-DE" sz="1800" b="0" i="0" u="none" strike="noStrike" baseline="0" dirty="0">
                <a:latin typeface="Arial" panose="020B0604020202020204" pitchFamily="34" charset="0"/>
              </a:rPr>
              <a:t>Besonderen Schutz genießen nach § 33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hinweisgebende Personen, sofern sie intern gemäß § 17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oder extern gemäß § 28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Meldung erstattet haben oder eine Offenlegung gemäß § 32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vorgenommen haben.</a:t>
            </a:r>
          </a:p>
          <a:p>
            <a:pPr marL="0" indent="0" algn="l">
              <a:buNone/>
            </a:pPr>
            <a:r>
              <a:rPr lang="de-DE" sz="1800" b="1" i="0" u="none" strike="noStrike" baseline="0" dirty="0">
                <a:latin typeface="Arial" panose="020B0604020202020204" pitchFamily="34" charset="0"/>
              </a:rPr>
              <a:t>Verbot von Repressalien</a:t>
            </a:r>
          </a:p>
          <a:p>
            <a:pPr marL="0" indent="0" algn="l">
              <a:buNone/>
            </a:pPr>
            <a:r>
              <a:rPr lang="de-DE" sz="1800" b="0" i="0" u="none" strike="noStrike" baseline="0" dirty="0">
                <a:latin typeface="Arial" panose="020B0604020202020204" pitchFamily="34" charset="0"/>
              </a:rPr>
              <a:t>Weitere Schutzvorschriften sind in §§ 36ff.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geregelt. Nach § 36 Abs. 1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sind gegen hinweisgebende Personen gerichtete Repressalien verboten.</a:t>
            </a:r>
            <a:endParaRPr lang="de-DE" dirty="0"/>
          </a:p>
        </p:txBody>
      </p:sp>
      <p:sp>
        <p:nvSpPr>
          <p:cNvPr id="4" name="Fußzeilenplatzhalter 3">
            <a:extLst>
              <a:ext uri="{FF2B5EF4-FFF2-40B4-BE49-F238E27FC236}">
                <a16:creationId xmlns:a16="http://schemas.microsoft.com/office/drawing/2014/main" id="{A7287660-9410-26D2-07CE-6CD46EBF6A97}"/>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8595822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F05E94-478E-4F75-D268-155E8BCE9AF4}"/>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D758A0B7-F933-B332-D278-1F270C243EE2}"/>
              </a:ext>
            </a:extLst>
          </p:cNvPr>
          <p:cNvSpPr>
            <a:spLocks noGrp="1"/>
          </p:cNvSpPr>
          <p:nvPr>
            <p:ph idx="1"/>
          </p:nvPr>
        </p:nvSpPr>
        <p:spPr/>
        <p:txBody>
          <a:bodyPr/>
          <a:lstStyle/>
          <a:p>
            <a:pPr marL="0" marR="0" lvl="0" indent="0" algn="ctr" defTabSz="914400" rtl="0" eaLnBrk="1" fontAlgn="auto" latinLnBrk="0" hangingPunct="1">
              <a:lnSpc>
                <a:spcPct val="100000"/>
              </a:lnSpc>
              <a:spcBef>
                <a:spcPts val="600"/>
              </a:spcBef>
              <a:spcAft>
                <a:spcPts val="600"/>
              </a:spcAft>
              <a:buClrTx/>
              <a:buSzTx/>
              <a:buNone/>
              <a:tabLst/>
              <a:defRPr/>
            </a:pPr>
            <a:endParaRPr kumimoji="0" lang="de-DE" sz="2800" b="1"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600"/>
              </a:spcBef>
              <a:spcAft>
                <a:spcPts val="600"/>
              </a:spcAft>
              <a:buClrTx/>
              <a:buSzTx/>
              <a:buNone/>
              <a:tabLst/>
              <a:defRPr/>
            </a:pPr>
            <a:r>
              <a:rPr kumimoji="0" lang="de-DE" sz="2400" b="1"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t>9. Der digitale Mietvertrag- Die E-Signatur</a:t>
            </a:r>
          </a:p>
          <a:p>
            <a:endParaRPr lang="de-DE" dirty="0"/>
          </a:p>
        </p:txBody>
      </p:sp>
      <p:sp>
        <p:nvSpPr>
          <p:cNvPr id="4" name="Fußzeilenplatzhalter 3">
            <a:extLst>
              <a:ext uri="{FF2B5EF4-FFF2-40B4-BE49-F238E27FC236}">
                <a16:creationId xmlns:a16="http://schemas.microsoft.com/office/drawing/2014/main" id="{91666E6F-F043-CE80-25D6-486CB2704A23}"/>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5200841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93B096-A692-1010-BD81-27359F717509}"/>
              </a:ext>
            </a:extLst>
          </p:cNvPr>
          <p:cNvSpPr>
            <a:spLocks noGrp="1"/>
          </p:cNvSpPr>
          <p:nvPr>
            <p:ph type="title"/>
          </p:nvPr>
        </p:nvSpPr>
        <p:spPr/>
        <p:txBody>
          <a:bodyPr/>
          <a:lstStyle/>
          <a:p>
            <a:r>
              <a:rPr lang="de-DE" dirty="0"/>
              <a:t>Unterliegt der Abschluss eines Mietvertrages einer besonderen Form?</a:t>
            </a:r>
          </a:p>
        </p:txBody>
      </p:sp>
      <p:sp>
        <p:nvSpPr>
          <p:cNvPr id="3" name="Inhaltsplatzhalter 2">
            <a:extLst>
              <a:ext uri="{FF2B5EF4-FFF2-40B4-BE49-F238E27FC236}">
                <a16:creationId xmlns:a16="http://schemas.microsoft.com/office/drawing/2014/main" id="{8D08B534-6F99-DDDF-AE19-E31D112C898E}"/>
              </a:ext>
            </a:extLst>
          </p:cNvPr>
          <p:cNvSpPr>
            <a:spLocks noGrp="1"/>
          </p:cNvSpPr>
          <p:nvPr>
            <p:ph idx="1"/>
          </p:nvPr>
        </p:nvSpPr>
        <p:spPr/>
        <p:txBody>
          <a:bodyPr/>
          <a:lstStyle/>
          <a:p>
            <a:pPr marL="0" indent="0">
              <a:buNone/>
            </a:pPr>
            <a:r>
              <a:rPr lang="de-DE" dirty="0"/>
              <a:t>§ 550 BGB</a:t>
            </a:r>
          </a:p>
          <a:p>
            <a:pPr marL="0" indent="0">
              <a:buNone/>
            </a:pPr>
            <a:r>
              <a:rPr lang="de-DE" dirty="0"/>
              <a:t>Unbefristete Mietverträge bedürfen keiner Form.</a:t>
            </a:r>
          </a:p>
          <a:p>
            <a:pPr marL="0" indent="0">
              <a:buNone/>
            </a:pPr>
            <a:r>
              <a:rPr lang="de-DE" dirty="0"/>
              <a:t>Sie können mündlich geschlossen werden.</a:t>
            </a:r>
          </a:p>
          <a:p>
            <a:pPr marL="0" indent="0">
              <a:buNone/>
            </a:pPr>
            <a:r>
              <a:rPr lang="de-DE" dirty="0"/>
              <a:t>Die Schriftform entspricht jedoch der Ordnungsmäßigkeit der Geschäftsführung und ist in der Praxis noch die übliche Form. In Einzelfällen ist Schriftform vereinbart.</a:t>
            </a:r>
          </a:p>
          <a:p>
            <a:pPr marL="0" indent="0">
              <a:buNone/>
            </a:pPr>
            <a:r>
              <a:rPr lang="de-DE" dirty="0"/>
              <a:t>§ 126 BGB (Schriftform): erfordert eigenhändige Unterschrift</a:t>
            </a:r>
          </a:p>
        </p:txBody>
      </p:sp>
      <p:sp>
        <p:nvSpPr>
          <p:cNvPr id="4" name="Fußzeilenplatzhalter 3">
            <a:extLst>
              <a:ext uri="{FF2B5EF4-FFF2-40B4-BE49-F238E27FC236}">
                <a16:creationId xmlns:a16="http://schemas.microsoft.com/office/drawing/2014/main" id="{E5B3EC66-96E1-0A46-B2A5-6B61191541C9}"/>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326412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B1FDE9-95DF-91EB-7C29-B814CE19285C}"/>
              </a:ext>
            </a:extLst>
          </p:cNvPr>
          <p:cNvSpPr>
            <a:spLocks noGrp="1"/>
          </p:cNvSpPr>
          <p:nvPr>
            <p:ph type="title"/>
          </p:nvPr>
        </p:nvSpPr>
        <p:spPr/>
        <p:txBody>
          <a:bodyPr/>
          <a:lstStyle/>
          <a:p>
            <a:r>
              <a:rPr lang="de-DE" dirty="0"/>
              <a:t>Die digitale Unterschrift- Mietvertrag</a:t>
            </a:r>
          </a:p>
        </p:txBody>
      </p:sp>
      <p:sp>
        <p:nvSpPr>
          <p:cNvPr id="3" name="Inhaltsplatzhalter 2">
            <a:extLst>
              <a:ext uri="{FF2B5EF4-FFF2-40B4-BE49-F238E27FC236}">
                <a16:creationId xmlns:a16="http://schemas.microsoft.com/office/drawing/2014/main" id="{6B486F00-C093-6B80-7DF5-B39A5BCECF9A}"/>
              </a:ext>
            </a:extLst>
          </p:cNvPr>
          <p:cNvSpPr>
            <a:spLocks noGrp="1"/>
          </p:cNvSpPr>
          <p:nvPr>
            <p:ph idx="1"/>
          </p:nvPr>
        </p:nvSpPr>
        <p:spPr/>
        <p:txBody>
          <a:bodyPr/>
          <a:lstStyle/>
          <a:p>
            <a:pPr marL="0" indent="0">
              <a:buNone/>
            </a:pPr>
            <a:r>
              <a:rPr lang="de-DE" dirty="0"/>
              <a:t>Ein Mietvertrag kann jedoch rechtssicher digital unterschrieben werden.</a:t>
            </a:r>
          </a:p>
          <a:p>
            <a:pPr marL="0" indent="0">
              <a:buNone/>
            </a:pPr>
            <a:r>
              <a:rPr lang="de-DE" dirty="0"/>
              <a:t>Hierfür gibt es </a:t>
            </a:r>
            <a:r>
              <a:rPr lang="de-DE" b="1" dirty="0"/>
              <a:t>die Elektronische Signatur</a:t>
            </a:r>
            <a:r>
              <a:rPr lang="de-DE" dirty="0"/>
              <a:t>.</a:t>
            </a:r>
          </a:p>
          <a:p>
            <a:pPr marL="0" indent="0">
              <a:buNone/>
            </a:pPr>
            <a:r>
              <a:rPr lang="de-DE" dirty="0"/>
              <a:t>Mit § 126 a BGB wurde die Elektronische Form eingeführt. </a:t>
            </a:r>
            <a:r>
              <a:rPr lang="de-DE" b="1" dirty="0"/>
              <a:t>Mit ihr kann die händische Unterschrift (Schriftform) ersetzt werden.</a:t>
            </a:r>
          </a:p>
        </p:txBody>
      </p:sp>
      <p:sp>
        <p:nvSpPr>
          <p:cNvPr id="4" name="Fußzeilenplatzhalter 3">
            <a:extLst>
              <a:ext uri="{FF2B5EF4-FFF2-40B4-BE49-F238E27FC236}">
                <a16:creationId xmlns:a16="http://schemas.microsoft.com/office/drawing/2014/main" id="{13B2777E-82EA-35D6-B6B0-BA2EFE8C0F63}"/>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14337226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740245-8755-BC95-AAFC-090930857741}"/>
              </a:ext>
            </a:extLst>
          </p:cNvPr>
          <p:cNvSpPr>
            <a:spLocks noGrp="1"/>
          </p:cNvSpPr>
          <p:nvPr>
            <p:ph type="title"/>
          </p:nvPr>
        </p:nvSpPr>
        <p:spPr/>
        <p:txBody>
          <a:bodyPr/>
          <a:lstStyle/>
          <a:p>
            <a:r>
              <a:rPr lang="de-DE" dirty="0"/>
              <a:t>Digitalisierung in der Wohnungswirtschaft:</a:t>
            </a:r>
            <a:br>
              <a:rPr lang="de-DE" dirty="0"/>
            </a:br>
            <a:r>
              <a:rPr lang="de-DE" dirty="0"/>
              <a:t>Elektronische Signaturen bei Abschluss eines Mietvertrages</a:t>
            </a:r>
          </a:p>
        </p:txBody>
      </p:sp>
      <p:pic>
        <p:nvPicPr>
          <p:cNvPr id="6" name="Inhaltsplatzhalter 5">
            <a:extLst>
              <a:ext uri="{FF2B5EF4-FFF2-40B4-BE49-F238E27FC236}">
                <a16:creationId xmlns:a16="http://schemas.microsoft.com/office/drawing/2014/main" id="{6856B473-190F-954E-1B4A-222CDC72FF39}"/>
              </a:ext>
            </a:extLst>
          </p:cNvPr>
          <p:cNvPicPr>
            <a:picLocks noGrp="1" noChangeAspect="1"/>
          </p:cNvPicPr>
          <p:nvPr>
            <p:ph idx="1"/>
          </p:nvPr>
        </p:nvPicPr>
        <p:blipFill>
          <a:blip r:embed="rId2"/>
          <a:stretch>
            <a:fillRect/>
          </a:stretch>
        </p:blipFill>
        <p:spPr>
          <a:xfrm>
            <a:off x="1962021" y="915566"/>
            <a:ext cx="5146934" cy="3527425"/>
          </a:xfrm>
        </p:spPr>
      </p:pic>
      <p:sp>
        <p:nvSpPr>
          <p:cNvPr id="4" name="Fußzeilenplatzhalter 3">
            <a:extLst>
              <a:ext uri="{FF2B5EF4-FFF2-40B4-BE49-F238E27FC236}">
                <a16:creationId xmlns:a16="http://schemas.microsoft.com/office/drawing/2014/main" id="{8F27E973-A1FC-1CDC-3773-60AE2FDD08FD}"/>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1983125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69595D-A6CE-8A0F-DCE7-ACF19C728DD5}"/>
              </a:ext>
            </a:extLst>
          </p:cNvPr>
          <p:cNvSpPr>
            <a:spLocks noGrp="1"/>
          </p:cNvSpPr>
          <p:nvPr>
            <p:ph type="title"/>
          </p:nvPr>
        </p:nvSpPr>
        <p:spPr/>
        <p:txBody>
          <a:bodyPr/>
          <a:lstStyle/>
          <a:p>
            <a:r>
              <a:rPr lang="de-DE" dirty="0"/>
              <a:t>Grundlage für elektronische Signaturen</a:t>
            </a:r>
          </a:p>
        </p:txBody>
      </p:sp>
      <p:pic>
        <p:nvPicPr>
          <p:cNvPr id="6" name="Inhaltsplatzhalter 5">
            <a:extLst>
              <a:ext uri="{FF2B5EF4-FFF2-40B4-BE49-F238E27FC236}">
                <a16:creationId xmlns:a16="http://schemas.microsoft.com/office/drawing/2014/main" id="{E283CA85-2733-EBEF-9BBE-CCC23CD228B5}"/>
              </a:ext>
            </a:extLst>
          </p:cNvPr>
          <p:cNvPicPr>
            <a:picLocks noGrp="1" noChangeAspect="1"/>
          </p:cNvPicPr>
          <p:nvPr>
            <p:ph idx="1"/>
          </p:nvPr>
        </p:nvPicPr>
        <p:blipFill>
          <a:blip r:embed="rId2"/>
          <a:stretch>
            <a:fillRect/>
          </a:stretch>
        </p:blipFill>
        <p:spPr>
          <a:xfrm>
            <a:off x="568878" y="1088964"/>
            <a:ext cx="7835660" cy="3527425"/>
          </a:xfrm>
        </p:spPr>
      </p:pic>
      <p:sp>
        <p:nvSpPr>
          <p:cNvPr id="4" name="Fußzeilenplatzhalter 3">
            <a:extLst>
              <a:ext uri="{FF2B5EF4-FFF2-40B4-BE49-F238E27FC236}">
                <a16:creationId xmlns:a16="http://schemas.microsoft.com/office/drawing/2014/main" id="{33E36A6F-CD91-9997-A8A4-3D8C4DC7E989}"/>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14982557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EE83A5-1803-DEDF-6BA4-B3346ADDBE45}"/>
              </a:ext>
            </a:extLst>
          </p:cNvPr>
          <p:cNvSpPr>
            <a:spLocks noGrp="1"/>
          </p:cNvSpPr>
          <p:nvPr>
            <p:ph type="title"/>
          </p:nvPr>
        </p:nvSpPr>
        <p:spPr/>
        <p:txBody>
          <a:bodyPr/>
          <a:lstStyle/>
          <a:p>
            <a:r>
              <a:rPr lang="de-DE" dirty="0"/>
              <a:t>Formen. Die Anforderungen an die Überprüfbarkeit der Identität des Unterzeichners steigen mit jeder Stufe:</a:t>
            </a:r>
          </a:p>
        </p:txBody>
      </p:sp>
      <p:sp>
        <p:nvSpPr>
          <p:cNvPr id="4" name="Fußzeilenplatzhalter 3">
            <a:extLst>
              <a:ext uri="{FF2B5EF4-FFF2-40B4-BE49-F238E27FC236}">
                <a16:creationId xmlns:a16="http://schemas.microsoft.com/office/drawing/2014/main" id="{8A37024A-910B-CA13-518E-6ECE733DC589}"/>
              </a:ext>
            </a:extLst>
          </p:cNvPr>
          <p:cNvSpPr>
            <a:spLocks noGrp="1"/>
          </p:cNvSpPr>
          <p:nvPr>
            <p:ph type="ftr" sz="quarter" idx="3"/>
          </p:nvPr>
        </p:nvSpPr>
        <p:spPr/>
        <p:txBody>
          <a:bodyPr/>
          <a:lstStyle/>
          <a:p>
            <a:pPr>
              <a:defRPr/>
            </a:pPr>
            <a:r>
              <a:rPr lang="de-DE"/>
              <a:t>Jahresabschlussschulung 2023</a:t>
            </a:r>
            <a:endParaRPr lang="de-DE" dirty="0"/>
          </a:p>
        </p:txBody>
      </p:sp>
      <p:pic>
        <p:nvPicPr>
          <p:cNvPr id="10" name="Inhaltsplatzhalter 9">
            <a:extLst>
              <a:ext uri="{FF2B5EF4-FFF2-40B4-BE49-F238E27FC236}">
                <a16:creationId xmlns:a16="http://schemas.microsoft.com/office/drawing/2014/main" id="{56EFEF00-1360-F8B4-218D-04B5A8A6B3AD}"/>
              </a:ext>
            </a:extLst>
          </p:cNvPr>
          <p:cNvPicPr>
            <a:picLocks noGrp="1" noChangeAspect="1"/>
          </p:cNvPicPr>
          <p:nvPr>
            <p:ph idx="1"/>
          </p:nvPr>
        </p:nvPicPr>
        <p:blipFill>
          <a:blip r:embed="rId2"/>
          <a:stretch>
            <a:fillRect/>
          </a:stretch>
        </p:blipFill>
        <p:spPr>
          <a:xfrm>
            <a:off x="2244310" y="1131888"/>
            <a:ext cx="4582355" cy="3527425"/>
          </a:xfrm>
        </p:spPr>
      </p:pic>
    </p:spTree>
    <p:extLst>
      <p:ext uri="{BB962C8B-B14F-4D97-AF65-F5344CB8AC3E}">
        <p14:creationId xmlns:p14="http://schemas.microsoft.com/office/powerpoint/2010/main" val="3799668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E897A6-3416-DC55-982C-E97F4803E8E0}"/>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Die teilgewerbliche Nutzung in der Wohnraummiete</a:t>
            </a:r>
            <a:b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br>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Genehmigungsbedürftigkeit der </a:t>
            </a:r>
            <a:r>
              <a:rPr kumimoji="0" lang="de-DE" altLang="de-DE" sz="1900" b="1" i="0" u="none" strike="noStrike" kern="1200" cap="none" spc="0" normalizeH="0" baseline="0" noProof="0" dirty="0" err="1">
                <a:ln>
                  <a:noFill/>
                </a:ln>
                <a:solidFill>
                  <a:srgbClr val="2F4E61"/>
                </a:solidFill>
                <a:effectLst/>
                <a:uLnTx/>
                <a:uFillTx/>
                <a:latin typeface="Arial Bold" charset="0"/>
                <a:ea typeface="MS PGothic" pitchFamily="34" charset="-128"/>
                <a:cs typeface="+mn-cs"/>
                <a:sym typeface="Arial Bold" charset="0"/>
              </a:rPr>
              <a:t>teilgewerbl</a:t>
            </a:r>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 Nutzung</a:t>
            </a:r>
            <a:endParaRPr lang="de-DE" dirty="0"/>
          </a:p>
        </p:txBody>
      </p:sp>
      <p:pic>
        <p:nvPicPr>
          <p:cNvPr id="6" name="Inhaltsplatzhalter 5">
            <a:extLst>
              <a:ext uri="{FF2B5EF4-FFF2-40B4-BE49-F238E27FC236}">
                <a16:creationId xmlns:a16="http://schemas.microsoft.com/office/drawing/2014/main" id="{EF409CB6-8820-EA4C-DC94-46D6DCE33180}"/>
              </a:ext>
            </a:extLst>
          </p:cNvPr>
          <p:cNvPicPr>
            <a:picLocks noGrp="1" noChangeAspect="1"/>
          </p:cNvPicPr>
          <p:nvPr>
            <p:ph idx="1"/>
          </p:nvPr>
        </p:nvPicPr>
        <p:blipFill>
          <a:blip r:embed="rId2"/>
          <a:stretch>
            <a:fillRect/>
          </a:stretch>
        </p:blipFill>
        <p:spPr>
          <a:xfrm>
            <a:off x="611188" y="1399924"/>
            <a:ext cx="7848600" cy="2991353"/>
          </a:xfrm>
        </p:spPr>
      </p:pic>
      <p:sp>
        <p:nvSpPr>
          <p:cNvPr id="4" name="Fußzeilenplatzhalter 3">
            <a:extLst>
              <a:ext uri="{FF2B5EF4-FFF2-40B4-BE49-F238E27FC236}">
                <a16:creationId xmlns:a16="http://schemas.microsoft.com/office/drawing/2014/main" id="{010ED604-9E07-D281-4FEE-544ED0CFA142}"/>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9299463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A7BE8A-B604-1546-21BB-E1FAB354EB3F}"/>
              </a:ext>
            </a:extLst>
          </p:cNvPr>
          <p:cNvSpPr>
            <a:spLocks noGrp="1"/>
          </p:cNvSpPr>
          <p:nvPr>
            <p:ph type="title"/>
          </p:nvPr>
        </p:nvSpPr>
        <p:spPr/>
        <p:txBody>
          <a:bodyPr/>
          <a:lstStyle/>
          <a:p>
            <a:r>
              <a:rPr lang="de-DE" dirty="0"/>
              <a:t>Einfache (EES) Elektronische Signatur</a:t>
            </a:r>
          </a:p>
        </p:txBody>
      </p:sp>
      <p:sp>
        <p:nvSpPr>
          <p:cNvPr id="3" name="Inhaltsplatzhalter 2">
            <a:extLst>
              <a:ext uri="{FF2B5EF4-FFF2-40B4-BE49-F238E27FC236}">
                <a16:creationId xmlns:a16="http://schemas.microsoft.com/office/drawing/2014/main" id="{35C418C2-9A03-5A1A-8554-DE30DC27F47C}"/>
              </a:ext>
            </a:extLst>
          </p:cNvPr>
          <p:cNvSpPr>
            <a:spLocks noGrp="1"/>
          </p:cNvSpPr>
          <p:nvPr>
            <p:ph idx="1"/>
          </p:nvPr>
        </p:nvSpPr>
        <p:spPr/>
        <p:txBody>
          <a:bodyPr/>
          <a:lstStyle/>
          <a:p>
            <a:pPr marL="0" indent="0">
              <a:buNone/>
            </a:pPr>
            <a:r>
              <a:rPr lang="de-DE" b="1" dirty="0"/>
              <a:t>Beispiele:</a:t>
            </a:r>
          </a:p>
          <a:p>
            <a:r>
              <a:rPr lang="de-DE" dirty="0"/>
              <a:t>Eingescannte Unterschrift</a:t>
            </a:r>
          </a:p>
          <a:p>
            <a:r>
              <a:rPr lang="de-DE" dirty="0"/>
              <a:t>Eingetippter Name unter einer E-Mail</a:t>
            </a:r>
          </a:p>
          <a:p>
            <a:endParaRPr lang="de-DE" dirty="0"/>
          </a:p>
          <a:p>
            <a:pPr marL="0" indent="0">
              <a:buNone/>
            </a:pPr>
            <a:r>
              <a:rPr lang="de-DE" dirty="0"/>
              <a:t>Keine genauen Vorschriften. Identität kann nicht festgestellt werden.</a:t>
            </a:r>
          </a:p>
        </p:txBody>
      </p:sp>
      <p:sp>
        <p:nvSpPr>
          <p:cNvPr id="4" name="Fußzeilenplatzhalter 3">
            <a:extLst>
              <a:ext uri="{FF2B5EF4-FFF2-40B4-BE49-F238E27FC236}">
                <a16:creationId xmlns:a16="http://schemas.microsoft.com/office/drawing/2014/main" id="{9B83EA1F-207F-F0E9-B9E0-47920D1D7ADD}"/>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214938690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A765A5-BC9E-A416-BD60-AD9FD54201B5}"/>
              </a:ext>
            </a:extLst>
          </p:cNvPr>
          <p:cNvSpPr>
            <a:spLocks noGrp="1"/>
          </p:cNvSpPr>
          <p:nvPr>
            <p:ph type="title"/>
          </p:nvPr>
        </p:nvSpPr>
        <p:spPr/>
        <p:txBody>
          <a:bodyPr/>
          <a:lstStyle/>
          <a:p>
            <a:r>
              <a:rPr lang="de-DE" dirty="0"/>
              <a:t>Fortgeschrittene (FES) und qualifizierte (QES) elektronische Signatur </a:t>
            </a:r>
          </a:p>
        </p:txBody>
      </p:sp>
      <p:sp>
        <p:nvSpPr>
          <p:cNvPr id="3" name="Inhaltsplatzhalter 2">
            <a:extLst>
              <a:ext uri="{FF2B5EF4-FFF2-40B4-BE49-F238E27FC236}">
                <a16:creationId xmlns:a16="http://schemas.microsoft.com/office/drawing/2014/main" id="{1808E902-0045-E34F-5A19-951DB9F4B600}"/>
              </a:ext>
            </a:extLst>
          </p:cNvPr>
          <p:cNvSpPr>
            <a:spLocks noGrp="1"/>
          </p:cNvSpPr>
          <p:nvPr>
            <p:ph idx="1"/>
          </p:nvPr>
        </p:nvSpPr>
        <p:spPr/>
        <p:txBody>
          <a:bodyPr/>
          <a:lstStyle/>
          <a:p>
            <a:pPr marL="0" indent="0">
              <a:buNone/>
            </a:pPr>
            <a:r>
              <a:rPr lang="de-DE" b="1" dirty="0"/>
              <a:t>Signaturzertifikate</a:t>
            </a:r>
          </a:p>
          <a:p>
            <a:pPr marL="0" indent="0">
              <a:buNone/>
            </a:pPr>
            <a:r>
              <a:rPr lang="de-DE" b="0" i="0" dirty="0">
                <a:solidFill>
                  <a:srgbClr val="333E48"/>
                </a:solidFill>
                <a:effectLst/>
                <a:latin typeface="+mj-lt"/>
              </a:rPr>
              <a:t>Die </a:t>
            </a:r>
            <a:r>
              <a:rPr lang="de-DE" b="1" i="0" dirty="0">
                <a:solidFill>
                  <a:srgbClr val="333E48"/>
                </a:solidFill>
                <a:effectLst/>
                <a:latin typeface="+mj-lt"/>
              </a:rPr>
              <a:t>höchste Sicherheitsstufe </a:t>
            </a:r>
            <a:r>
              <a:rPr lang="de-DE" b="0" i="0" dirty="0">
                <a:solidFill>
                  <a:srgbClr val="333E48"/>
                </a:solidFill>
                <a:effectLst/>
                <a:latin typeface="+mj-lt"/>
              </a:rPr>
              <a:t>bietet die </a:t>
            </a:r>
            <a:r>
              <a:rPr lang="de-DE" b="1" i="0" dirty="0">
                <a:solidFill>
                  <a:srgbClr val="333E48"/>
                </a:solidFill>
                <a:effectLst/>
                <a:latin typeface="+mj-lt"/>
              </a:rPr>
              <a:t>Qualifizierte elektronische Signatur – QES. </a:t>
            </a:r>
            <a:r>
              <a:rPr lang="de-DE" b="0" i="0" dirty="0">
                <a:solidFill>
                  <a:srgbClr val="333E48"/>
                </a:solidFill>
                <a:effectLst/>
                <a:latin typeface="+mj-lt"/>
              </a:rPr>
              <a:t>Bei dieser kann zweifelsfrei nachvollzogen werden, wer unterzeichnet hat und dass die Identität des Signierenden mit der von der Signatur ausgewiesenen Identität übereinstimmt. Dies wird durch eine </a:t>
            </a:r>
            <a:r>
              <a:rPr lang="de-DE" b="1" i="0" dirty="0">
                <a:solidFill>
                  <a:srgbClr val="333E48"/>
                </a:solidFill>
                <a:effectLst/>
                <a:latin typeface="+mj-lt"/>
              </a:rPr>
              <a:t>Zwei-Faktor-Authentifizierung</a:t>
            </a:r>
            <a:r>
              <a:rPr lang="de-DE" b="0" i="0" dirty="0">
                <a:solidFill>
                  <a:srgbClr val="333E48"/>
                </a:solidFill>
                <a:effectLst/>
                <a:latin typeface="+mj-lt"/>
              </a:rPr>
              <a:t> gewährleistet, bei der man sich zunächst bei einem qualifizierten </a:t>
            </a:r>
            <a:r>
              <a:rPr lang="de-DE" b="1" i="0" dirty="0" err="1">
                <a:solidFill>
                  <a:srgbClr val="333E48"/>
                </a:solidFill>
                <a:effectLst/>
                <a:latin typeface="+mj-lt"/>
              </a:rPr>
              <a:t>Vertrauensdiensteanbieter</a:t>
            </a:r>
            <a:r>
              <a:rPr lang="de-DE" b="1" i="0" dirty="0">
                <a:solidFill>
                  <a:srgbClr val="333E48"/>
                </a:solidFill>
                <a:effectLst/>
                <a:latin typeface="+mj-lt"/>
              </a:rPr>
              <a:t> wie der Bundesdruckerei </a:t>
            </a:r>
            <a:r>
              <a:rPr lang="de-DE" b="0" i="0" dirty="0">
                <a:solidFill>
                  <a:srgbClr val="333E48"/>
                </a:solidFill>
                <a:effectLst/>
                <a:latin typeface="+mj-lt"/>
              </a:rPr>
              <a:t>(D-Trust GmbH) legitimiert und dann </a:t>
            </a:r>
            <a:r>
              <a:rPr lang="de-DE" b="1" i="0" dirty="0">
                <a:solidFill>
                  <a:srgbClr val="333E48"/>
                </a:solidFill>
                <a:effectLst/>
                <a:latin typeface="+mj-lt"/>
              </a:rPr>
              <a:t>mit einer TAN-Nummer den Zusammenhang zwischen der Signatur und der eigenen Identität verifiziert. </a:t>
            </a:r>
            <a:endParaRPr lang="de-DE" b="1" dirty="0">
              <a:latin typeface="+mj-lt"/>
            </a:endParaRPr>
          </a:p>
          <a:p>
            <a:endParaRPr lang="de-DE" dirty="0"/>
          </a:p>
        </p:txBody>
      </p:sp>
      <p:sp>
        <p:nvSpPr>
          <p:cNvPr id="4" name="Fußzeilenplatzhalter 3">
            <a:extLst>
              <a:ext uri="{FF2B5EF4-FFF2-40B4-BE49-F238E27FC236}">
                <a16:creationId xmlns:a16="http://schemas.microsoft.com/office/drawing/2014/main" id="{B5B02E12-927E-52C1-00BF-762506B7E0BE}"/>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20521552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A2241B-7C6E-661C-C6E7-CECF9C23BDA7}"/>
              </a:ext>
            </a:extLst>
          </p:cNvPr>
          <p:cNvSpPr>
            <a:spLocks noGrp="1"/>
          </p:cNvSpPr>
          <p:nvPr>
            <p:ph type="title"/>
          </p:nvPr>
        </p:nvSpPr>
        <p:spPr/>
        <p:txBody>
          <a:bodyPr/>
          <a:lstStyle/>
          <a:p>
            <a:r>
              <a:rPr lang="de-DE" dirty="0"/>
              <a:t>Welche elektronische Signatur bei welcher Formvorschrift?</a:t>
            </a:r>
          </a:p>
        </p:txBody>
      </p:sp>
      <p:pic>
        <p:nvPicPr>
          <p:cNvPr id="6" name="Inhaltsplatzhalter 5">
            <a:extLst>
              <a:ext uri="{FF2B5EF4-FFF2-40B4-BE49-F238E27FC236}">
                <a16:creationId xmlns:a16="http://schemas.microsoft.com/office/drawing/2014/main" id="{8E4BDA75-EFB6-E3F6-00C8-DABCAA2D7DDD}"/>
              </a:ext>
            </a:extLst>
          </p:cNvPr>
          <p:cNvPicPr>
            <a:picLocks noGrp="1" noChangeAspect="1"/>
          </p:cNvPicPr>
          <p:nvPr>
            <p:ph idx="1"/>
          </p:nvPr>
        </p:nvPicPr>
        <p:blipFill>
          <a:blip r:embed="rId2"/>
          <a:stretch>
            <a:fillRect/>
          </a:stretch>
        </p:blipFill>
        <p:spPr>
          <a:xfrm>
            <a:off x="1736679" y="1131888"/>
            <a:ext cx="5597618" cy="3527425"/>
          </a:xfrm>
        </p:spPr>
      </p:pic>
      <p:sp>
        <p:nvSpPr>
          <p:cNvPr id="4" name="Fußzeilenplatzhalter 3">
            <a:extLst>
              <a:ext uri="{FF2B5EF4-FFF2-40B4-BE49-F238E27FC236}">
                <a16:creationId xmlns:a16="http://schemas.microsoft.com/office/drawing/2014/main" id="{E8CEB7E8-7470-2469-78F2-9AED85388CE6}"/>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13430896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B905D-7D55-8D39-DD26-E3C672483A87}"/>
              </a:ext>
            </a:extLst>
          </p:cNvPr>
          <p:cNvSpPr>
            <a:spLocks noGrp="1"/>
          </p:cNvSpPr>
          <p:nvPr>
            <p:ph type="title"/>
          </p:nvPr>
        </p:nvSpPr>
        <p:spPr/>
        <p:txBody>
          <a:bodyPr/>
          <a:lstStyle/>
          <a:p>
            <a:pPr marL="0" marR="0" lvl="0" indent="0" algn="l" defTabSz="914400" rtl="0" eaLnBrk="1" fontAlgn="auto" latinLnBrk="0" hangingPunct="1">
              <a:lnSpc>
                <a:spcPct val="100000"/>
              </a:lnSpc>
              <a:spcBef>
                <a:spcPts val="600"/>
              </a:spcBef>
              <a:spcAft>
                <a:spcPts val="600"/>
              </a:spcAft>
              <a:buClrTx/>
              <a:buSzTx/>
              <a:buFont typeface="Symbol" charset="2"/>
              <a:buNone/>
              <a:tabLst/>
              <a:defRPr/>
            </a:pPr>
            <a:r>
              <a:rPr lang="de-DE" dirty="0"/>
              <a:t>Auszug/ Text Bundesnetzagentur - Homepage:</a:t>
            </a:r>
            <a:br>
              <a:rPr lang="de-DE" dirty="0"/>
            </a:br>
            <a:r>
              <a:rPr lang="de-DE" sz="1800" dirty="0">
                <a:solidFill>
                  <a:srgbClr val="3D5D72"/>
                </a:solidFill>
                <a:latin typeface="Arial" panose="020B0604020202020204" pitchFamily="34" charset="0"/>
                <a:ea typeface="+mn-ea"/>
                <a:cs typeface="Arial" panose="020B0604020202020204" pitchFamily="34" charset="0"/>
              </a:rPr>
              <a:t>Liste von </a:t>
            </a:r>
            <a:r>
              <a:rPr lang="de-DE" sz="1800" dirty="0" err="1">
                <a:solidFill>
                  <a:srgbClr val="3D5D72"/>
                </a:solidFill>
                <a:latin typeface="Arial" panose="020B0604020202020204" pitchFamily="34" charset="0"/>
                <a:ea typeface="+mn-ea"/>
                <a:cs typeface="Arial" panose="020B0604020202020204" pitchFamily="34" charset="0"/>
              </a:rPr>
              <a:t>Vertrauensdiensteanbieter</a:t>
            </a:r>
            <a:br>
              <a:rPr kumimoji="0" lang="de-DE" sz="1800"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br>
            <a:endParaRPr lang="de-DE" dirty="0"/>
          </a:p>
        </p:txBody>
      </p:sp>
      <p:sp>
        <p:nvSpPr>
          <p:cNvPr id="3" name="Inhaltsplatzhalter 2">
            <a:extLst>
              <a:ext uri="{FF2B5EF4-FFF2-40B4-BE49-F238E27FC236}">
                <a16:creationId xmlns:a16="http://schemas.microsoft.com/office/drawing/2014/main" id="{30EF3F14-5204-549B-A47A-3C98FAC74F27}"/>
              </a:ext>
            </a:extLst>
          </p:cNvPr>
          <p:cNvSpPr>
            <a:spLocks noGrp="1"/>
          </p:cNvSpPr>
          <p:nvPr>
            <p:ph idx="1"/>
          </p:nvPr>
        </p:nvSpPr>
        <p:spPr/>
        <p:txBody>
          <a:bodyPr/>
          <a:lstStyle/>
          <a:p>
            <a:pPr marL="0" indent="0">
              <a:buNone/>
            </a:pPr>
            <a:r>
              <a:rPr lang="de-DE" dirty="0"/>
              <a:t>„Elektronische Signaturen gibt es als qualifizierte und nicht qualifizierte Signaturen. Nur qualifizierte Signaturen bieten eine besonders hohe Beweiskraft und entsprechen in ihrer Rechtswirkung der handschriftlichen Unterschrift. </a:t>
            </a:r>
            <a:r>
              <a:rPr lang="de-DE" b="1" dirty="0"/>
              <a:t>Sie werden ausschließlich von qualifizierten </a:t>
            </a:r>
            <a:r>
              <a:rPr lang="de-DE" b="1" dirty="0" err="1"/>
              <a:t>Vertrauensdiensteanbietern</a:t>
            </a:r>
            <a:r>
              <a:rPr lang="de-DE" b="1" dirty="0"/>
              <a:t> angeboten, die man leicht am EU-Vertrauenssiegel erkennt.</a:t>
            </a:r>
          </a:p>
          <a:p>
            <a:r>
              <a:rPr lang="de-DE" dirty="0"/>
              <a:t>Bei der Nutzung von Onlineangeboten, die elektronische Signaturdienste umfassen, sollte der Nutzer daher sicherstellen, dass er die für seinen Anwendungsfall passende Signatur (qualifiziert oder nicht qualifiziert, Eigen- oder Fremdunterschrift) erhält. </a:t>
            </a:r>
            <a:r>
              <a:rPr lang="de-DE" b="1" dirty="0"/>
              <a:t>Dazu informieren die </a:t>
            </a:r>
            <a:r>
              <a:rPr lang="de-DE" b="1" dirty="0" err="1"/>
              <a:t>Vertrauensdiensteanbieter</a:t>
            </a:r>
            <a:r>
              <a:rPr lang="de-DE" b="1" dirty="0"/>
              <a:t>. vgl. Liste unter Bundesnetzagentur“</a:t>
            </a:r>
          </a:p>
        </p:txBody>
      </p:sp>
      <p:sp>
        <p:nvSpPr>
          <p:cNvPr id="4" name="Fußzeilenplatzhalter 3">
            <a:extLst>
              <a:ext uri="{FF2B5EF4-FFF2-40B4-BE49-F238E27FC236}">
                <a16:creationId xmlns:a16="http://schemas.microsoft.com/office/drawing/2014/main" id="{0CB7AA63-0891-BE0B-F762-B2B077F44645}"/>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9899971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E284EC-8A4B-2AE8-F048-D94954ADFA47}"/>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2F8B3235-9F63-6055-8405-509962D81E26}"/>
              </a:ext>
            </a:extLst>
          </p:cNvPr>
          <p:cNvSpPr>
            <a:spLocks noGrp="1"/>
          </p:cNvSpPr>
          <p:nvPr>
            <p:ph idx="1"/>
          </p:nvPr>
        </p:nvSpPr>
        <p:spPr/>
        <p:txBody>
          <a:bodyPr/>
          <a:lstStyle/>
          <a:p>
            <a:pPr marL="0" indent="0" algn="ctr">
              <a:buNone/>
            </a:pPr>
            <a:r>
              <a:rPr lang="de-DE" sz="2800" b="1" dirty="0"/>
              <a:t>Vielen Dank für Ihre Aufmerksamkeit!</a:t>
            </a:r>
          </a:p>
          <a:p>
            <a:pPr marL="0" indent="0" algn="ctr">
              <a:buNone/>
            </a:pPr>
            <a:r>
              <a:rPr lang="de-DE" sz="1400" dirty="0">
                <a:hlinkClick r:id="rId2"/>
              </a:rPr>
              <a:t>claudia.dithmar@vtw.de</a:t>
            </a:r>
            <a:endParaRPr lang="de-DE" sz="1400" dirty="0"/>
          </a:p>
          <a:p>
            <a:pPr marL="0" indent="0" algn="ctr">
              <a:buNone/>
            </a:pPr>
            <a:r>
              <a:rPr lang="de-DE" sz="1400"/>
              <a:t>Tel.: 0361-34010-216</a:t>
            </a:r>
            <a:endParaRPr lang="de-DE" sz="1400" dirty="0"/>
          </a:p>
        </p:txBody>
      </p:sp>
      <p:sp>
        <p:nvSpPr>
          <p:cNvPr id="4" name="Fußzeilenplatzhalter 3">
            <a:extLst>
              <a:ext uri="{FF2B5EF4-FFF2-40B4-BE49-F238E27FC236}">
                <a16:creationId xmlns:a16="http://schemas.microsoft.com/office/drawing/2014/main" id="{EE03EDFE-78B8-9665-C3E9-75C77BD6C948}"/>
              </a:ext>
            </a:extLst>
          </p:cNvPr>
          <p:cNvSpPr>
            <a:spLocks noGrp="1"/>
          </p:cNvSpPr>
          <p:nvPr>
            <p:ph type="ftr" sz="quarter" idx="3"/>
          </p:nvPr>
        </p:nvSpPr>
        <p:spPr/>
        <p:txBody>
          <a:bodyPr/>
          <a:lstStyle/>
          <a:p>
            <a:pPr>
              <a:defRPr/>
            </a:pPr>
            <a:r>
              <a:rPr lang="de-DE"/>
              <a:t>Jahresabschlussschulung 2023</a:t>
            </a:r>
            <a:endParaRPr lang="de-DE" dirty="0"/>
          </a:p>
        </p:txBody>
      </p:sp>
      <p:pic>
        <p:nvPicPr>
          <p:cNvPr id="6" name="Grafik 5" descr="Ein Bild, das Kerze, Weihnachten enthält.&#10;&#10;Automatisch generierte Beschreibung">
            <a:extLst>
              <a:ext uri="{FF2B5EF4-FFF2-40B4-BE49-F238E27FC236}">
                <a16:creationId xmlns:a16="http://schemas.microsoft.com/office/drawing/2014/main" id="{C9CA47D9-B3AB-DE89-4070-A04E8035F4C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27301" y="2355726"/>
            <a:ext cx="3616374" cy="2232248"/>
          </a:xfrm>
          <a:prstGeom prst="rect">
            <a:avLst/>
          </a:prstGeom>
        </p:spPr>
      </p:pic>
    </p:spTree>
    <p:extLst>
      <p:ext uri="{BB962C8B-B14F-4D97-AF65-F5344CB8AC3E}">
        <p14:creationId xmlns:p14="http://schemas.microsoft.com/office/powerpoint/2010/main" val="3694521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59E2C-5A67-452E-44E7-676ED5585D86}"/>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Die teilgewerbliche Nutzung in der Wohnraummiete</a:t>
            </a:r>
            <a:endParaRPr lang="de-DE" dirty="0"/>
          </a:p>
        </p:txBody>
      </p:sp>
      <p:pic>
        <p:nvPicPr>
          <p:cNvPr id="6" name="Inhaltsplatzhalter 5">
            <a:extLst>
              <a:ext uri="{FF2B5EF4-FFF2-40B4-BE49-F238E27FC236}">
                <a16:creationId xmlns:a16="http://schemas.microsoft.com/office/drawing/2014/main" id="{EA293BB4-7480-9F30-90E6-0E7B6242F8FA}"/>
              </a:ext>
            </a:extLst>
          </p:cNvPr>
          <p:cNvPicPr>
            <a:picLocks noGrp="1" noChangeAspect="1"/>
          </p:cNvPicPr>
          <p:nvPr>
            <p:ph idx="1"/>
          </p:nvPr>
        </p:nvPicPr>
        <p:blipFill>
          <a:blip r:embed="rId2"/>
          <a:stretch>
            <a:fillRect/>
          </a:stretch>
        </p:blipFill>
        <p:spPr>
          <a:xfrm>
            <a:off x="611188" y="1131590"/>
            <a:ext cx="7848600" cy="2954767"/>
          </a:xfrm>
        </p:spPr>
      </p:pic>
      <p:sp>
        <p:nvSpPr>
          <p:cNvPr id="4" name="Fußzeilenplatzhalter 3">
            <a:extLst>
              <a:ext uri="{FF2B5EF4-FFF2-40B4-BE49-F238E27FC236}">
                <a16:creationId xmlns:a16="http://schemas.microsoft.com/office/drawing/2014/main" id="{9B3D3F64-E9B4-B579-236D-AE6786CAB695}"/>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1399255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teilgewerbliche Nutzung in der Wohnraummiete</a:t>
            </a:r>
          </a:p>
        </p:txBody>
      </p:sp>
      <p:pic>
        <p:nvPicPr>
          <p:cNvPr id="6" name="Inhaltsplatzhalter 5">
            <a:extLst>
              <a:ext uri="{FF2B5EF4-FFF2-40B4-BE49-F238E27FC236}">
                <a16:creationId xmlns:a16="http://schemas.microsoft.com/office/drawing/2014/main" id="{61F62F21-CD2B-BFE5-53E2-9CE80BA73FDB}"/>
              </a:ext>
            </a:extLst>
          </p:cNvPr>
          <p:cNvPicPr>
            <a:picLocks noGrp="1" noChangeAspect="1"/>
          </p:cNvPicPr>
          <p:nvPr>
            <p:ph idx="1"/>
          </p:nvPr>
        </p:nvPicPr>
        <p:blipFill>
          <a:blip r:embed="rId3"/>
          <a:stretch>
            <a:fillRect/>
          </a:stretch>
        </p:blipFill>
        <p:spPr>
          <a:xfrm>
            <a:off x="1208019" y="1131888"/>
            <a:ext cx="6654938" cy="3527425"/>
          </a:xfrm>
        </p:spPr>
      </p:pic>
      <p:sp>
        <p:nvSpPr>
          <p:cNvPr id="4" name="Fußzeilenplatzhalter 3"/>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841589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B6750-A30B-E5D3-A92B-CFCB29CAFD8A}"/>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Die teilgewerbliche Nutzung in der Wohnraummiete</a:t>
            </a:r>
            <a:b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br>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Rechtsnatur des Mietvertrages</a:t>
            </a:r>
            <a:endParaRPr lang="de-DE" dirty="0"/>
          </a:p>
        </p:txBody>
      </p:sp>
      <p:pic>
        <p:nvPicPr>
          <p:cNvPr id="6" name="Inhaltsplatzhalter 5">
            <a:extLst>
              <a:ext uri="{FF2B5EF4-FFF2-40B4-BE49-F238E27FC236}">
                <a16:creationId xmlns:a16="http://schemas.microsoft.com/office/drawing/2014/main" id="{FACF6719-0DA3-94E6-89A9-24B972A90D3A}"/>
              </a:ext>
            </a:extLst>
          </p:cNvPr>
          <p:cNvPicPr>
            <a:picLocks noGrp="1" noChangeAspect="1"/>
          </p:cNvPicPr>
          <p:nvPr>
            <p:ph idx="1"/>
          </p:nvPr>
        </p:nvPicPr>
        <p:blipFill>
          <a:blip r:embed="rId2"/>
          <a:stretch>
            <a:fillRect/>
          </a:stretch>
        </p:blipFill>
        <p:spPr>
          <a:xfrm>
            <a:off x="625807" y="1024557"/>
            <a:ext cx="7752062" cy="3527425"/>
          </a:xfrm>
        </p:spPr>
      </p:pic>
      <p:sp>
        <p:nvSpPr>
          <p:cNvPr id="4" name="Fußzeilenplatzhalter 3">
            <a:extLst>
              <a:ext uri="{FF2B5EF4-FFF2-40B4-BE49-F238E27FC236}">
                <a16:creationId xmlns:a16="http://schemas.microsoft.com/office/drawing/2014/main" id="{7606F267-9FC9-BDA3-FFDA-232EF8F8186C}"/>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2494524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0FAC2D-F1EB-79C9-C489-9A30BEB215EA}"/>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Die teilgewerbliche Nutzung in der Wohnraummiete</a:t>
            </a:r>
            <a:b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br>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Folgen</a:t>
            </a:r>
            <a:endParaRPr lang="de-DE" dirty="0"/>
          </a:p>
        </p:txBody>
      </p:sp>
      <p:pic>
        <p:nvPicPr>
          <p:cNvPr id="6" name="Inhaltsplatzhalter 5">
            <a:extLst>
              <a:ext uri="{FF2B5EF4-FFF2-40B4-BE49-F238E27FC236}">
                <a16:creationId xmlns:a16="http://schemas.microsoft.com/office/drawing/2014/main" id="{DBEF5755-2F8E-74CB-B7D8-2CC972A1480A}"/>
              </a:ext>
            </a:extLst>
          </p:cNvPr>
          <p:cNvPicPr>
            <a:picLocks noGrp="1" noChangeAspect="1"/>
          </p:cNvPicPr>
          <p:nvPr>
            <p:ph idx="1"/>
          </p:nvPr>
        </p:nvPicPr>
        <p:blipFill>
          <a:blip r:embed="rId2"/>
          <a:stretch>
            <a:fillRect/>
          </a:stretch>
        </p:blipFill>
        <p:spPr>
          <a:xfrm>
            <a:off x="611188" y="915566"/>
            <a:ext cx="7848600" cy="3484922"/>
          </a:xfrm>
        </p:spPr>
      </p:pic>
      <p:sp>
        <p:nvSpPr>
          <p:cNvPr id="4" name="Fußzeilenplatzhalter 3">
            <a:extLst>
              <a:ext uri="{FF2B5EF4-FFF2-40B4-BE49-F238E27FC236}">
                <a16:creationId xmlns:a16="http://schemas.microsoft.com/office/drawing/2014/main" id="{BF7E85DC-3958-EA78-45E1-7DF8F52A6C1B}"/>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111754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D3CA61-08AD-8188-5BE5-F09EB170A2C7}"/>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Die teilgewerbliche Nutzung in der Wohnraummiete</a:t>
            </a:r>
            <a:endParaRPr lang="de-DE" dirty="0"/>
          </a:p>
        </p:txBody>
      </p:sp>
      <p:pic>
        <p:nvPicPr>
          <p:cNvPr id="6" name="Inhaltsplatzhalter 5">
            <a:extLst>
              <a:ext uri="{FF2B5EF4-FFF2-40B4-BE49-F238E27FC236}">
                <a16:creationId xmlns:a16="http://schemas.microsoft.com/office/drawing/2014/main" id="{987021BF-B00A-95DF-002B-2796F1B03419}"/>
              </a:ext>
            </a:extLst>
          </p:cNvPr>
          <p:cNvPicPr>
            <a:picLocks noGrp="1" noChangeAspect="1"/>
          </p:cNvPicPr>
          <p:nvPr>
            <p:ph idx="1"/>
          </p:nvPr>
        </p:nvPicPr>
        <p:blipFill>
          <a:blip r:embed="rId2"/>
          <a:stretch>
            <a:fillRect/>
          </a:stretch>
        </p:blipFill>
        <p:spPr>
          <a:xfrm>
            <a:off x="611188" y="1358959"/>
            <a:ext cx="7848600" cy="3073283"/>
          </a:xfrm>
        </p:spPr>
      </p:pic>
      <p:sp>
        <p:nvSpPr>
          <p:cNvPr id="4" name="Fußzeilenplatzhalter 3">
            <a:extLst>
              <a:ext uri="{FF2B5EF4-FFF2-40B4-BE49-F238E27FC236}">
                <a16:creationId xmlns:a16="http://schemas.microsoft.com/office/drawing/2014/main" id="{5BB2A1DA-DE5D-D1BC-7B4B-A6C5A153C07A}"/>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1987397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7740D-4477-314B-568A-5DAF592211B3}"/>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Die teilgewerbliche Nutzung in der Wohnraummiete</a:t>
            </a:r>
            <a:endParaRPr lang="de-DE" dirty="0"/>
          </a:p>
        </p:txBody>
      </p:sp>
      <p:pic>
        <p:nvPicPr>
          <p:cNvPr id="6" name="Inhaltsplatzhalter 5">
            <a:extLst>
              <a:ext uri="{FF2B5EF4-FFF2-40B4-BE49-F238E27FC236}">
                <a16:creationId xmlns:a16="http://schemas.microsoft.com/office/drawing/2014/main" id="{94E34A3A-CB91-61BD-B264-974DCAA45D93}"/>
              </a:ext>
            </a:extLst>
          </p:cNvPr>
          <p:cNvPicPr>
            <a:picLocks noGrp="1" noChangeAspect="1"/>
          </p:cNvPicPr>
          <p:nvPr>
            <p:ph idx="1"/>
          </p:nvPr>
        </p:nvPicPr>
        <p:blipFill>
          <a:blip r:embed="rId2"/>
          <a:stretch>
            <a:fillRect/>
          </a:stretch>
        </p:blipFill>
        <p:spPr>
          <a:xfrm>
            <a:off x="1159087" y="1138840"/>
            <a:ext cx="6796997" cy="3527425"/>
          </a:xfrm>
        </p:spPr>
      </p:pic>
      <p:sp>
        <p:nvSpPr>
          <p:cNvPr id="4" name="Fußzeilenplatzhalter 3">
            <a:extLst>
              <a:ext uri="{FF2B5EF4-FFF2-40B4-BE49-F238E27FC236}">
                <a16:creationId xmlns:a16="http://schemas.microsoft.com/office/drawing/2014/main" id="{05420B7F-8A64-55A2-4C8E-884CC3B9AFA7}"/>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2871025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0A463-72DE-713F-6A56-B493ECF0C98C}"/>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Die teilgewerbliche Nutzung in der Wohnraummiete</a:t>
            </a:r>
            <a:endParaRPr lang="de-DE" dirty="0"/>
          </a:p>
        </p:txBody>
      </p:sp>
      <p:pic>
        <p:nvPicPr>
          <p:cNvPr id="6" name="Inhaltsplatzhalter 5">
            <a:extLst>
              <a:ext uri="{FF2B5EF4-FFF2-40B4-BE49-F238E27FC236}">
                <a16:creationId xmlns:a16="http://schemas.microsoft.com/office/drawing/2014/main" id="{76F3DDC6-123A-34F9-CE17-FE41B92C4BF6}"/>
              </a:ext>
            </a:extLst>
          </p:cNvPr>
          <p:cNvPicPr>
            <a:picLocks noGrp="1" noChangeAspect="1"/>
          </p:cNvPicPr>
          <p:nvPr>
            <p:ph idx="1"/>
          </p:nvPr>
        </p:nvPicPr>
        <p:blipFill>
          <a:blip r:embed="rId2"/>
          <a:stretch>
            <a:fillRect/>
          </a:stretch>
        </p:blipFill>
        <p:spPr>
          <a:xfrm>
            <a:off x="611188" y="1157100"/>
            <a:ext cx="7848600" cy="3477001"/>
          </a:xfrm>
        </p:spPr>
      </p:pic>
      <p:sp>
        <p:nvSpPr>
          <p:cNvPr id="4" name="Fußzeilenplatzhalter 3">
            <a:extLst>
              <a:ext uri="{FF2B5EF4-FFF2-40B4-BE49-F238E27FC236}">
                <a16:creationId xmlns:a16="http://schemas.microsoft.com/office/drawing/2014/main" id="{CABEB24B-910F-EB32-B9CF-120D5D47F73F}"/>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83274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11B038-C78A-07E4-6A7F-791B34BB189E}"/>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Die teilgewerbliche Nutzung in der Wohnraummiete</a:t>
            </a:r>
            <a:endParaRPr lang="de-DE" dirty="0"/>
          </a:p>
        </p:txBody>
      </p:sp>
      <p:pic>
        <p:nvPicPr>
          <p:cNvPr id="6" name="Inhaltsplatzhalter 5">
            <a:extLst>
              <a:ext uri="{FF2B5EF4-FFF2-40B4-BE49-F238E27FC236}">
                <a16:creationId xmlns:a16="http://schemas.microsoft.com/office/drawing/2014/main" id="{5FBCF8C6-C31E-7436-41A6-458C6DF2C061}"/>
              </a:ext>
            </a:extLst>
          </p:cNvPr>
          <p:cNvPicPr>
            <a:picLocks noGrp="1" noChangeAspect="1"/>
          </p:cNvPicPr>
          <p:nvPr>
            <p:ph idx="1"/>
          </p:nvPr>
        </p:nvPicPr>
        <p:blipFill>
          <a:blip r:embed="rId2"/>
          <a:stretch>
            <a:fillRect/>
          </a:stretch>
        </p:blipFill>
        <p:spPr>
          <a:xfrm>
            <a:off x="467544" y="1603549"/>
            <a:ext cx="7848600" cy="2540828"/>
          </a:xfrm>
        </p:spPr>
      </p:pic>
      <p:sp>
        <p:nvSpPr>
          <p:cNvPr id="4" name="Fußzeilenplatzhalter 3">
            <a:extLst>
              <a:ext uri="{FF2B5EF4-FFF2-40B4-BE49-F238E27FC236}">
                <a16:creationId xmlns:a16="http://schemas.microsoft.com/office/drawing/2014/main" id="{BA85C8A6-B96B-6CA5-FEB2-20FD6865126A}"/>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519179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DF094B-9FA7-9B45-D0BB-EC97C612BA94}"/>
              </a:ext>
            </a:extLst>
          </p:cNvPr>
          <p:cNvSpPr>
            <a:spLocks noGrp="1"/>
          </p:cNvSpPr>
          <p:nvPr>
            <p:ph type="title"/>
          </p:nvPr>
        </p:nvSpPr>
        <p:spPr/>
        <p:txBody>
          <a:bodyPr/>
          <a:lstStyle/>
          <a:p>
            <a:r>
              <a:rPr lang="de-DE" dirty="0"/>
              <a:t>Agenda</a:t>
            </a:r>
          </a:p>
        </p:txBody>
      </p:sp>
      <p:sp>
        <p:nvSpPr>
          <p:cNvPr id="3" name="Inhaltsplatzhalter 2">
            <a:extLst>
              <a:ext uri="{FF2B5EF4-FFF2-40B4-BE49-F238E27FC236}">
                <a16:creationId xmlns:a16="http://schemas.microsoft.com/office/drawing/2014/main" id="{51C10401-BB76-17DF-794F-61D88AF74DE0}"/>
              </a:ext>
            </a:extLst>
          </p:cNvPr>
          <p:cNvSpPr>
            <a:spLocks noGrp="1"/>
          </p:cNvSpPr>
          <p:nvPr>
            <p:ph idx="1"/>
          </p:nvPr>
        </p:nvSpPr>
        <p:spPr/>
        <p:txBody>
          <a:bodyPr/>
          <a:lstStyle/>
          <a:p>
            <a:pPr marL="0" indent="0">
              <a:buNone/>
            </a:pPr>
            <a:r>
              <a:rPr kumimoji="0" lang="de-DE" altLang="de-DE" sz="1400" b="1" i="0" u="none" strike="noStrike" kern="1200" cap="none" spc="0" normalizeH="0" baseline="0" noProof="0" dirty="0">
                <a:ln>
                  <a:noFill/>
                </a:ln>
                <a:solidFill>
                  <a:srgbClr val="3D5D72"/>
                </a:solidFill>
                <a:effectLst/>
                <a:uLnTx/>
                <a:uFillTx/>
                <a:latin typeface="Arial Bold" charset="0"/>
                <a:ea typeface="MS PGothic" pitchFamily="34" charset="-128"/>
                <a:cs typeface="+mn-cs"/>
                <a:sym typeface="Arial Bold" charset="0"/>
              </a:rPr>
              <a:t>0. Kleine Anfrage aus der Praxis der Betriebskosten</a:t>
            </a:r>
          </a:p>
          <a:p>
            <a:pPr marL="0" marR="0" lvl="0" indent="0" algn="l" defTabSz="914400" rtl="0" eaLnBrk="1" fontAlgn="auto" latinLnBrk="0" hangingPunct="1">
              <a:lnSpc>
                <a:spcPct val="100000"/>
              </a:lnSpc>
              <a:spcBef>
                <a:spcPts val="600"/>
              </a:spcBef>
              <a:spcAft>
                <a:spcPts val="600"/>
              </a:spcAft>
              <a:buClrTx/>
              <a:buSzTx/>
              <a:buFont typeface="Symbol" charset="2"/>
              <a:buNone/>
              <a:tabLst/>
              <a:defRPr/>
            </a:pPr>
            <a:r>
              <a:rPr kumimoji="0" lang="de-DE" altLang="de-DE" sz="1400" b="1" i="0" u="none" strike="noStrike" kern="1200" cap="none" spc="0" normalizeH="0" baseline="0" noProof="0" dirty="0">
                <a:ln>
                  <a:noFill/>
                </a:ln>
                <a:solidFill>
                  <a:srgbClr val="3D5D72"/>
                </a:solidFill>
                <a:effectLst/>
                <a:uLnTx/>
                <a:uFillTx/>
                <a:latin typeface="Arial"/>
                <a:ea typeface="MS PGothic" pitchFamily="34" charset="-128"/>
                <a:cs typeface="Arial" panose="020B0604020202020204" pitchFamily="34" charset="0"/>
                <a:sym typeface="Arial Bold" charset="0"/>
              </a:rPr>
              <a:t>1. Im Zeitalter des Homeoffice - Die teilgewerbliche Nutzung in der Wohnraummiete</a:t>
            </a:r>
          </a:p>
          <a:p>
            <a:pPr marL="0" marR="0" lvl="0" indent="0" algn="l" defTabSz="914400" rtl="0" eaLnBrk="1" fontAlgn="auto" latinLnBrk="0" hangingPunct="1">
              <a:lnSpc>
                <a:spcPct val="100000"/>
              </a:lnSpc>
              <a:spcBef>
                <a:spcPts val="600"/>
              </a:spcBef>
              <a:spcAft>
                <a:spcPts val="600"/>
              </a:spcAft>
              <a:buClrTx/>
              <a:buSzTx/>
              <a:buFont typeface="Symbol" charset="2"/>
              <a:buNone/>
              <a:tabLst/>
              <a:defRPr/>
            </a:pPr>
            <a:r>
              <a:rPr kumimoji="0" lang="de-DE" sz="1400" b="1" i="0" u="none" strike="noStrike" kern="1200" cap="none" spc="0" normalizeH="0" baseline="0" noProof="0" dirty="0">
                <a:ln>
                  <a:noFill/>
                </a:ln>
                <a:solidFill>
                  <a:srgbClr val="3D5D72"/>
                </a:solidFill>
                <a:effectLst/>
                <a:uLnTx/>
                <a:uFillTx/>
                <a:latin typeface="Arial"/>
                <a:ea typeface="MS PGothic" pitchFamily="34" charset="-128"/>
                <a:cs typeface="Arial" panose="020B0604020202020204" pitchFamily="34" charset="0"/>
                <a:sym typeface="Arial Bold" charset="0"/>
              </a:rPr>
              <a:t>2. </a:t>
            </a:r>
            <a:r>
              <a:rPr kumimoji="0" lang="de-DE" sz="1400" b="1" i="0" u="none" strike="noStrike" kern="1200" cap="none" spc="0" normalizeH="0" baseline="0" noProof="0" dirty="0">
                <a:ln>
                  <a:noFill/>
                </a:ln>
                <a:solidFill>
                  <a:srgbClr val="3D5D72"/>
                </a:solidFill>
                <a:effectLst/>
                <a:uLnTx/>
                <a:uFillTx/>
                <a:latin typeface="Arial"/>
                <a:ea typeface="+mn-ea"/>
                <a:cs typeface="Arial" panose="020B0604020202020204" pitchFamily="34" charset="0"/>
              </a:rPr>
              <a:t>Schadensersatz- und Aufwendungsersatzansprüche des Mieters und des Vermieters im laufenden und beendeten Mietverhältnis</a:t>
            </a:r>
          </a:p>
          <a:p>
            <a:pPr marL="0" marR="0" lvl="0" indent="0" algn="l" defTabSz="914400" rtl="0" eaLnBrk="1" fontAlgn="auto" latinLnBrk="0" hangingPunct="1">
              <a:lnSpc>
                <a:spcPct val="100000"/>
              </a:lnSpc>
              <a:spcBef>
                <a:spcPts val="600"/>
              </a:spcBef>
              <a:spcAft>
                <a:spcPts val="600"/>
              </a:spcAft>
              <a:buClrTx/>
              <a:buSzTx/>
              <a:buFont typeface="Symbol" charset="2"/>
              <a:buNone/>
              <a:tabLst/>
              <a:defRPr/>
            </a:pPr>
            <a:r>
              <a:rPr kumimoji="0" lang="de-DE" sz="1400" b="1" i="0" u="none" strike="noStrike" kern="1200" cap="none" spc="0" normalizeH="0" baseline="0" noProof="0" dirty="0">
                <a:ln>
                  <a:noFill/>
                </a:ln>
                <a:solidFill>
                  <a:srgbClr val="3D5D72"/>
                </a:solidFill>
                <a:effectLst/>
                <a:uLnTx/>
                <a:uFillTx/>
                <a:latin typeface="Arial"/>
                <a:ea typeface="+mn-ea"/>
                <a:cs typeface="Arial" panose="020B0604020202020204" pitchFamily="34" charset="0"/>
              </a:rPr>
              <a:t>3. Aktuelle Rechtsprechung</a:t>
            </a:r>
          </a:p>
          <a:p>
            <a:pPr marL="0" marR="0" lvl="0" indent="0" algn="l" defTabSz="914400" rtl="0" eaLnBrk="1" fontAlgn="auto" latinLnBrk="0" hangingPunct="1">
              <a:lnSpc>
                <a:spcPct val="100000"/>
              </a:lnSpc>
              <a:spcBef>
                <a:spcPts val="600"/>
              </a:spcBef>
              <a:spcAft>
                <a:spcPts val="600"/>
              </a:spcAft>
              <a:buClrTx/>
              <a:buSzTx/>
              <a:buFont typeface="Symbol" charset="2"/>
              <a:buNone/>
              <a:tabLst/>
              <a:defRPr/>
            </a:pPr>
            <a:r>
              <a:rPr kumimoji="0" lang="de-DE" sz="1400" b="1" i="0" u="none" strike="noStrike" kern="1200" cap="none" spc="0" normalizeH="0" baseline="0" noProof="0" dirty="0">
                <a:ln>
                  <a:noFill/>
                </a:ln>
                <a:solidFill>
                  <a:srgbClr val="3D5D72"/>
                </a:solidFill>
                <a:effectLst/>
                <a:uLnTx/>
                <a:uFillTx/>
                <a:latin typeface="Arial"/>
                <a:ea typeface="+mn-ea"/>
                <a:cs typeface="Arial" panose="020B0604020202020204" pitchFamily="34" charset="0"/>
              </a:rPr>
              <a:t>4. Neue Gesetzgebung 2023/ 2024</a:t>
            </a:r>
          </a:p>
          <a:p>
            <a:pPr marL="0" marR="0" lvl="0" indent="0" algn="l" defTabSz="914400" rtl="0" eaLnBrk="1" fontAlgn="auto" latinLnBrk="0" hangingPunct="1">
              <a:lnSpc>
                <a:spcPct val="100000"/>
              </a:lnSpc>
              <a:spcBef>
                <a:spcPts val="600"/>
              </a:spcBef>
              <a:spcAft>
                <a:spcPts val="600"/>
              </a:spcAft>
              <a:buClrTx/>
              <a:buSzTx/>
              <a:buFont typeface="Symbol" charset="2"/>
              <a:buNone/>
              <a:tabLst/>
              <a:defRPr/>
            </a:pPr>
            <a:r>
              <a:rPr kumimoji="0" lang="de-DE" sz="1400" b="1" i="0" u="none" strike="noStrike" kern="1200" cap="none" spc="0" normalizeH="0" baseline="0" noProof="0" dirty="0">
                <a:ln>
                  <a:noFill/>
                </a:ln>
                <a:solidFill>
                  <a:srgbClr val="3D5D72"/>
                </a:solidFill>
                <a:effectLst/>
                <a:uLnTx/>
                <a:uFillTx/>
                <a:latin typeface="Arial"/>
                <a:ea typeface="+mn-ea"/>
                <a:cs typeface="Arial" panose="020B0604020202020204" pitchFamily="34" charset="0"/>
              </a:rPr>
              <a:t>5. Änderungen im BGB auf Grundlage des neuen Gebäudeenergiegesetzes ab 01.01.2024 – Mieterhöhung NEU wegen energetischer Sanierung im laufenden Wohnraummietverhältnis</a:t>
            </a:r>
          </a:p>
          <a:p>
            <a:pPr marL="0" marR="0" lvl="0" indent="0" algn="l" defTabSz="914400" rtl="0" eaLnBrk="1" fontAlgn="auto" latinLnBrk="0" hangingPunct="1">
              <a:lnSpc>
                <a:spcPct val="100000"/>
              </a:lnSpc>
              <a:spcBef>
                <a:spcPts val="600"/>
              </a:spcBef>
              <a:spcAft>
                <a:spcPts val="600"/>
              </a:spcAft>
              <a:buClrTx/>
              <a:buSzTx/>
              <a:buFont typeface="Symbol" charset="2"/>
              <a:buNone/>
              <a:tabLst/>
              <a:defRPr/>
            </a:pPr>
            <a:r>
              <a:rPr kumimoji="0" lang="de-DE" altLang="de-DE" sz="1400" b="1" i="0" u="none" strike="noStrike" kern="1200" cap="none" spc="0" normalizeH="0" baseline="0" noProof="0" dirty="0">
                <a:ln>
                  <a:noFill/>
                </a:ln>
                <a:solidFill>
                  <a:srgbClr val="3D5D72"/>
                </a:solidFill>
                <a:effectLst/>
                <a:uLnTx/>
                <a:uFillTx/>
                <a:latin typeface="Arial"/>
                <a:ea typeface="MS PGothic" pitchFamily="34" charset="-128"/>
                <a:cs typeface="Arial" panose="020B0604020202020204" pitchFamily="34" charset="0"/>
                <a:sym typeface="Arial Bold" charset="0"/>
              </a:rPr>
              <a:t>6. Weitere allgemeine Voraussetzungen für eine Mieterhöhung nach Modernisierung</a:t>
            </a:r>
          </a:p>
          <a:p>
            <a:pPr marL="0" marR="0" lvl="0" indent="0" algn="l" defTabSz="914400" rtl="0" eaLnBrk="1" fontAlgn="auto" latinLnBrk="0" hangingPunct="1">
              <a:lnSpc>
                <a:spcPct val="100000"/>
              </a:lnSpc>
              <a:spcBef>
                <a:spcPts val="600"/>
              </a:spcBef>
              <a:spcAft>
                <a:spcPts val="600"/>
              </a:spcAft>
              <a:buClrTx/>
              <a:buSzTx/>
              <a:buFont typeface="Symbol" charset="2"/>
              <a:buNone/>
              <a:tabLst/>
              <a:defRPr/>
            </a:pPr>
            <a:r>
              <a:rPr kumimoji="0" lang="de-DE" sz="1400" b="1" i="0" u="none" strike="noStrike" kern="1200" cap="none" spc="0" normalizeH="0" baseline="0" noProof="0" dirty="0">
                <a:ln>
                  <a:noFill/>
                </a:ln>
                <a:solidFill>
                  <a:srgbClr val="3D5D72"/>
                </a:solidFill>
                <a:effectLst/>
                <a:uLnTx/>
                <a:uFillTx/>
                <a:latin typeface="Arial"/>
                <a:ea typeface="+mn-ea"/>
                <a:cs typeface="Arial" panose="020B0604020202020204" pitchFamily="34" charset="0"/>
              </a:rPr>
              <a:t>7. Mieterhöhung nach Vergleichsmiete</a:t>
            </a:r>
          </a:p>
          <a:p>
            <a:endParaRPr lang="de-DE" dirty="0"/>
          </a:p>
        </p:txBody>
      </p:sp>
      <p:sp>
        <p:nvSpPr>
          <p:cNvPr id="4" name="Fußzeilenplatzhalter 3">
            <a:extLst>
              <a:ext uri="{FF2B5EF4-FFF2-40B4-BE49-F238E27FC236}">
                <a16:creationId xmlns:a16="http://schemas.microsoft.com/office/drawing/2014/main" id="{2DAA9C70-738A-389A-7340-4CC5B23ADAB0}"/>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168746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B85D0-6C05-32CE-0007-CDFA3D86CB34}"/>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Die teilgewerbliche Nutzung in der Wohnraummiete</a:t>
            </a:r>
            <a:endParaRPr lang="de-DE" dirty="0"/>
          </a:p>
        </p:txBody>
      </p:sp>
      <p:pic>
        <p:nvPicPr>
          <p:cNvPr id="6" name="Inhaltsplatzhalter 5">
            <a:extLst>
              <a:ext uri="{FF2B5EF4-FFF2-40B4-BE49-F238E27FC236}">
                <a16:creationId xmlns:a16="http://schemas.microsoft.com/office/drawing/2014/main" id="{5A5BE313-2187-4B27-235C-0FABD01D93EA}"/>
              </a:ext>
            </a:extLst>
          </p:cNvPr>
          <p:cNvPicPr>
            <a:picLocks noGrp="1" noChangeAspect="1"/>
          </p:cNvPicPr>
          <p:nvPr>
            <p:ph idx="1"/>
          </p:nvPr>
        </p:nvPicPr>
        <p:blipFill>
          <a:blip r:embed="rId2"/>
          <a:stretch>
            <a:fillRect/>
          </a:stretch>
        </p:blipFill>
        <p:spPr>
          <a:xfrm>
            <a:off x="1056310" y="1131888"/>
            <a:ext cx="6958355" cy="3527425"/>
          </a:xfrm>
        </p:spPr>
      </p:pic>
      <p:sp>
        <p:nvSpPr>
          <p:cNvPr id="4" name="Fußzeilenplatzhalter 3">
            <a:extLst>
              <a:ext uri="{FF2B5EF4-FFF2-40B4-BE49-F238E27FC236}">
                <a16:creationId xmlns:a16="http://schemas.microsoft.com/office/drawing/2014/main" id="{DA8D4918-E569-6F37-9842-A3F88390BA41}"/>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158090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5A7947-FBEE-735F-BAE5-B985D331AD44}"/>
              </a:ext>
            </a:extLst>
          </p:cNvPr>
          <p:cNvSpPr>
            <a:spLocks noGrp="1"/>
          </p:cNvSpPr>
          <p:nvPr>
            <p:ph type="title"/>
          </p:nvPr>
        </p:nvSpPr>
        <p:spPr/>
        <p:txBody>
          <a:bodyPr/>
          <a:lstStyle/>
          <a:p>
            <a:r>
              <a:rPr lang="de-DE" dirty="0"/>
              <a:t>Teilgewerbliche Nutzung und Mietpreis</a:t>
            </a:r>
            <a:br>
              <a:rPr lang="de-DE" dirty="0"/>
            </a:br>
            <a:r>
              <a:rPr lang="de-DE" dirty="0"/>
              <a:t>Zuschlag</a:t>
            </a:r>
          </a:p>
        </p:txBody>
      </p:sp>
      <p:sp>
        <p:nvSpPr>
          <p:cNvPr id="3" name="Inhaltsplatzhalter 2">
            <a:extLst>
              <a:ext uri="{FF2B5EF4-FFF2-40B4-BE49-F238E27FC236}">
                <a16:creationId xmlns:a16="http://schemas.microsoft.com/office/drawing/2014/main" id="{7D263121-42CA-3D25-0D6D-8CC2884B615E}"/>
              </a:ext>
            </a:extLst>
          </p:cNvPr>
          <p:cNvSpPr>
            <a:spLocks noGrp="1"/>
          </p:cNvSpPr>
          <p:nvPr>
            <p:ph idx="1"/>
          </p:nvPr>
        </p:nvSpPr>
        <p:spPr/>
        <p:txBody>
          <a:bodyPr/>
          <a:lstStyle/>
          <a:p>
            <a:pPr marL="0" indent="0">
              <a:buNone/>
            </a:pPr>
            <a:r>
              <a:rPr lang="de-DE" dirty="0"/>
              <a:t>Die Abbildung der (Erlaubnis zur) teilgewerblichen Nutzung im Mietpreis ist nur über einen „Zuschlag“ möglich.</a:t>
            </a:r>
          </a:p>
        </p:txBody>
      </p:sp>
      <p:sp>
        <p:nvSpPr>
          <p:cNvPr id="4" name="Fußzeilenplatzhalter 3">
            <a:extLst>
              <a:ext uri="{FF2B5EF4-FFF2-40B4-BE49-F238E27FC236}">
                <a16:creationId xmlns:a16="http://schemas.microsoft.com/office/drawing/2014/main" id="{DB68F27A-93AE-CB91-79D0-048BC0535DBF}"/>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2237002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65181-0B23-1C82-8E47-7183F4B634D9}"/>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68BFC1DC-66A9-DAD5-0120-E0E8B0D8AA04}"/>
              </a:ext>
            </a:extLst>
          </p:cNvPr>
          <p:cNvSpPr>
            <a:spLocks noGrp="1"/>
          </p:cNvSpPr>
          <p:nvPr>
            <p:ph idx="1"/>
          </p:nvPr>
        </p:nvSpPr>
        <p:spPr/>
        <p:txBody>
          <a:bodyPr/>
          <a:lstStyle/>
          <a:p>
            <a:pPr marL="0" indent="0" algn="ctr">
              <a:buNone/>
            </a:pPr>
            <a:endParaRPr lang="de-DE" sz="2400" b="1" dirty="0"/>
          </a:p>
          <a:p>
            <a:pPr marL="0" indent="0" algn="ctr">
              <a:buNone/>
            </a:pPr>
            <a:r>
              <a:rPr lang="de-DE" sz="2400" b="1" dirty="0"/>
              <a:t>2. Schadensersatz- und Aufwendungsersatzansprüche des Mieters und des Vermieters im laufenden und beendeten Mietverhältnis</a:t>
            </a:r>
          </a:p>
        </p:txBody>
      </p:sp>
      <p:sp>
        <p:nvSpPr>
          <p:cNvPr id="4" name="Fußzeilenplatzhalter 3">
            <a:extLst>
              <a:ext uri="{FF2B5EF4-FFF2-40B4-BE49-F238E27FC236}">
                <a16:creationId xmlns:a16="http://schemas.microsoft.com/office/drawing/2014/main" id="{34981BEC-8312-F9E6-1276-C9F511AB2063}"/>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1039847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7FA1CC-2497-D25B-E79C-46EEE27FE67A}"/>
              </a:ext>
            </a:extLst>
          </p:cNvPr>
          <p:cNvSpPr>
            <a:spLocks noGrp="1"/>
          </p:cNvSpPr>
          <p:nvPr>
            <p:ph type="title"/>
          </p:nvPr>
        </p:nvSpPr>
        <p:spPr/>
        <p:txBody>
          <a:bodyPr/>
          <a:lstStyle/>
          <a:p>
            <a:endParaRPr lang="de-DE"/>
          </a:p>
        </p:txBody>
      </p:sp>
      <p:pic>
        <p:nvPicPr>
          <p:cNvPr id="6" name="Inhaltsplatzhalter 5">
            <a:extLst>
              <a:ext uri="{FF2B5EF4-FFF2-40B4-BE49-F238E27FC236}">
                <a16:creationId xmlns:a16="http://schemas.microsoft.com/office/drawing/2014/main" id="{AA927B1C-8291-B67B-1700-EB0246946B46}"/>
              </a:ext>
            </a:extLst>
          </p:cNvPr>
          <p:cNvPicPr>
            <a:picLocks noGrp="1" noChangeAspect="1"/>
          </p:cNvPicPr>
          <p:nvPr>
            <p:ph idx="1"/>
          </p:nvPr>
        </p:nvPicPr>
        <p:blipFill>
          <a:blip r:embed="rId2"/>
          <a:stretch>
            <a:fillRect/>
          </a:stretch>
        </p:blipFill>
        <p:spPr>
          <a:xfrm>
            <a:off x="959705" y="1419622"/>
            <a:ext cx="6852655" cy="2952328"/>
          </a:xfrm>
        </p:spPr>
      </p:pic>
      <p:sp>
        <p:nvSpPr>
          <p:cNvPr id="4" name="Fußzeilenplatzhalter 3">
            <a:extLst>
              <a:ext uri="{FF2B5EF4-FFF2-40B4-BE49-F238E27FC236}">
                <a16:creationId xmlns:a16="http://schemas.microsoft.com/office/drawing/2014/main" id="{C891EB09-8F6D-3400-6B4F-DB1BCC4E556D}"/>
              </a:ext>
            </a:extLst>
          </p:cNvPr>
          <p:cNvSpPr>
            <a:spLocks noGrp="1"/>
          </p:cNvSpPr>
          <p:nvPr>
            <p:ph type="ftr" sz="quarter" idx="3"/>
          </p:nvPr>
        </p:nvSpPr>
        <p:spPr/>
        <p:txBody>
          <a:bodyPr/>
          <a:lstStyle/>
          <a:p>
            <a:pPr>
              <a:defRPr/>
            </a:pPr>
            <a:r>
              <a:rPr lang="de-DE"/>
              <a:t>Jahresabschlussschulung 2023</a:t>
            </a:r>
            <a:endParaRPr lang="de-DE" dirty="0"/>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4F184957-4701-76D5-FA0F-FBEF3CF253BD}"/>
                  </a:ext>
                </a:extLst>
              </p14:cNvPr>
              <p14:cNvContentPartPr/>
              <p14:nvPr/>
            </p14:nvContentPartPr>
            <p14:xfrm>
              <a:off x="3368485" y="2550608"/>
              <a:ext cx="3934080" cy="151920"/>
            </p14:xfrm>
          </p:contentPart>
        </mc:Choice>
        <mc:Fallback xmlns="">
          <p:pic>
            <p:nvPicPr>
              <p:cNvPr id="3" name="Freihand 2">
                <a:extLst>
                  <a:ext uri="{FF2B5EF4-FFF2-40B4-BE49-F238E27FC236}">
                    <a16:creationId xmlns:a16="http://schemas.microsoft.com/office/drawing/2014/main" id="{4F184957-4701-76D5-FA0F-FBEF3CF253BD}"/>
                  </a:ext>
                </a:extLst>
              </p:cNvPr>
              <p:cNvPicPr/>
              <p:nvPr/>
            </p:nvPicPr>
            <p:blipFill>
              <a:blip r:embed="rId4"/>
              <a:stretch>
                <a:fillRect/>
              </a:stretch>
            </p:blipFill>
            <p:spPr>
              <a:xfrm>
                <a:off x="3314485" y="2442608"/>
                <a:ext cx="404172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DD546987-ED8F-FA3E-74DE-ECA9A84183AD}"/>
                  </a:ext>
                </a:extLst>
              </p14:cNvPr>
              <p14:cNvContentPartPr/>
              <p14:nvPr/>
            </p14:nvContentPartPr>
            <p14:xfrm>
              <a:off x="893485" y="2858408"/>
              <a:ext cx="6292440" cy="98640"/>
            </p14:xfrm>
          </p:contentPart>
        </mc:Choice>
        <mc:Fallback xmlns="">
          <p:pic>
            <p:nvPicPr>
              <p:cNvPr id="5" name="Freihand 4">
                <a:extLst>
                  <a:ext uri="{FF2B5EF4-FFF2-40B4-BE49-F238E27FC236}">
                    <a16:creationId xmlns:a16="http://schemas.microsoft.com/office/drawing/2014/main" id="{DD546987-ED8F-FA3E-74DE-ECA9A84183AD}"/>
                  </a:ext>
                </a:extLst>
              </p:cNvPr>
              <p:cNvPicPr/>
              <p:nvPr/>
            </p:nvPicPr>
            <p:blipFill>
              <a:blip r:embed="rId6"/>
              <a:stretch>
                <a:fillRect/>
              </a:stretch>
            </p:blipFill>
            <p:spPr>
              <a:xfrm>
                <a:off x="839485" y="2750408"/>
                <a:ext cx="64000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04724DB8-B8DD-920D-0C9F-A0EA0ECBAD75}"/>
                  </a:ext>
                </a:extLst>
              </p14:cNvPr>
              <p14:cNvContentPartPr/>
              <p14:nvPr/>
            </p14:nvContentPartPr>
            <p14:xfrm>
              <a:off x="872965" y="3038408"/>
              <a:ext cx="1950480" cy="88560"/>
            </p14:xfrm>
          </p:contentPart>
        </mc:Choice>
        <mc:Fallback xmlns="">
          <p:pic>
            <p:nvPicPr>
              <p:cNvPr id="8" name="Freihand 7">
                <a:extLst>
                  <a:ext uri="{FF2B5EF4-FFF2-40B4-BE49-F238E27FC236}">
                    <a16:creationId xmlns:a16="http://schemas.microsoft.com/office/drawing/2014/main" id="{04724DB8-B8DD-920D-0C9F-A0EA0ECBAD75}"/>
                  </a:ext>
                </a:extLst>
              </p:cNvPr>
              <p:cNvPicPr/>
              <p:nvPr/>
            </p:nvPicPr>
            <p:blipFill>
              <a:blip r:embed="rId8"/>
              <a:stretch>
                <a:fillRect/>
              </a:stretch>
            </p:blipFill>
            <p:spPr>
              <a:xfrm>
                <a:off x="818965" y="2930768"/>
                <a:ext cx="2058120" cy="304200"/>
              </a:xfrm>
              <a:prstGeom prst="rect">
                <a:avLst/>
              </a:prstGeom>
            </p:spPr>
          </p:pic>
        </mc:Fallback>
      </mc:AlternateContent>
    </p:spTree>
    <p:extLst>
      <p:ext uri="{BB962C8B-B14F-4D97-AF65-F5344CB8AC3E}">
        <p14:creationId xmlns:p14="http://schemas.microsoft.com/office/powerpoint/2010/main" val="1556115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AD00E-D0F1-5387-851F-77A2816A7E39}"/>
              </a:ext>
            </a:extLst>
          </p:cNvPr>
          <p:cNvSpPr>
            <a:spLocks noGrp="1"/>
          </p:cNvSpPr>
          <p:nvPr>
            <p:ph type="title"/>
          </p:nvPr>
        </p:nvSpPr>
        <p:spPr/>
        <p:txBody>
          <a:bodyPr/>
          <a:lstStyle/>
          <a:p>
            <a:r>
              <a:rPr lang="de-DE" dirty="0"/>
              <a:t>Minderung durch den Mieter bei Vorliegen eines Mangels</a:t>
            </a:r>
          </a:p>
        </p:txBody>
      </p:sp>
      <p:pic>
        <p:nvPicPr>
          <p:cNvPr id="6" name="Inhaltsplatzhalter 5">
            <a:extLst>
              <a:ext uri="{FF2B5EF4-FFF2-40B4-BE49-F238E27FC236}">
                <a16:creationId xmlns:a16="http://schemas.microsoft.com/office/drawing/2014/main" id="{3988ACB7-76D5-E62A-D514-57FF87223716}"/>
              </a:ext>
            </a:extLst>
          </p:cNvPr>
          <p:cNvPicPr>
            <a:picLocks noGrp="1" noChangeAspect="1"/>
          </p:cNvPicPr>
          <p:nvPr>
            <p:ph idx="1"/>
          </p:nvPr>
        </p:nvPicPr>
        <p:blipFill>
          <a:blip r:embed="rId2"/>
          <a:stretch>
            <a:fillRect/>
          </a:stretch>
        </p:blipFill>
        <p:spPr>
          <a:xfrm>
            <a:off x="627136" y="1275606"/>
            <a:ext cx="7401248" cy="3168352"/>
          </a:xfrm>
        </p:spPr>
      </p:pic>
      <p:sp>
        <p:nvSpPr>
          <p:cNvPr id="4" name="Fußzeilenplatzhalter 3">
            <a:extLst>
              <a:ext uri="{FF2B5EF4-FFF2-40B4-BE49-F238E27FC236}">
                <a16:creationId xmlns:a16="http://schemas.microsoft.com/office/drawing/2014/main" id="{6CF03D8F-2865-9DAF-22D8-15F311B3CABC}"/>
              </a:ext>
            </a:extLst>
          </p:cNvPr>
          <p:cNvSpPr>
            <a:spLocks noGrp="1"/>
          </p:cNvSpPr>
          <p:nvPr>
            <p:ph type="ftr" sz="quarter" idx="3"/>
          </p:nvPr>
        </p:nvSpPr>
        <p:spPr/>
        <p:txBody>
          <a:bodyPr/>
          <a:lstStyle/>
          <a:p>
            <a:pPr>
              <a:defRPr/>
            </a:pPr>
            <a:r>
              <a:rPr lang="de-DE"/>
              <a:t>Jahresabschlussschulung 2023</a:t>
            </a:r>
            <a:endParaRPr lang="de-DE" dirty="0"/>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3A9A00FF-0B1B-98B9-0494-7D3A7A4C9AAA}"/>
                  </a:ext>
                </a:extLst>
              </p14:cNvPr>
              <p14:cNvContentPartPr/>
              <p14:nvPr/>
            </p14:nvContentPartPr>
            <p14:xfrm>
              <a:off x="5272885" y="2137328"/>
              <a:ext cx="873360" cy="48960"/>
            </p14:xfrm>
          </p:contentPart>
        </mc:Choice>
        <mc:Fallback xmlns="">
          <p:pic>
            <p:nvPicPr>
              <p:cNvPr id="3" name="Freihand 2">
                <a:extLst>
                  <a:ext uri="{FF2B5EF4-FFF2-40B4-BE49-F238E27FC236}">
                    <a16:creationId xmlns:a16="http://schemas.microsoft.com/office/drawing/2014/main" id="{3A9A00FF-0B1B-98B9-0494-7D3A7A4C9AAA}"/>
                  </a:ext>
                </a:extLst>
              </p:cNvPr>
              <p:cNvPicPr/>
              <p:nvPr/>
            </p:nvPicPr>
            <p:blipFill>
              <a:blip r:embed="rId4"/>
              <a:stretch>
                <a:fillRect/>
              </a:stretch>
            </p:blipFill>
            <p:spPr>
              <a:xfrm>
                <a:off x="5219245" y="2029328"/>
                <a:ext cx="9810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B2ACE3B5-76A0-BA60-5714-F286F6037F8B}"/>
                  </a:ext>
                </a:extLst>
              </p14:cNvPr>
              <p14:cNvContentPartPr/>
              <p14:nvPr/>
            </p14:nvContentPartPr>
            <p14:xfrm>
              <a:off x="1622125" y="2136968"/>
              <a:ext cx="728280" cy="15840"/>
            </p14:xfrm>
          </p:contentPart>
        </mc:Choice>
        <mc:Fallback xmlns="">
          <p:pic>
            <p:nvPicPr>
              <p:cNvPr id="5" name="Freihand 4">
                <a:extLst>
                  <a:ext uri="{FF2B5EF4-FFF2-40B4-BE49-F238E27FC236}">
                    <a16:creationId xmlns:a16="http://schemas.microsoft.com/office/drawing/2014/main" id="{B2ACE3B5-76A0-BA60-5714-F286F6037F8B}"/>
                  </a:ext>
                </a:extLst>
              </p:cNvPr>
              <p:cNvPicPr/>
              <p:nvPr/>
            </p:nvPicPr>
            <p:blipFill>
              <a:blip r:embed="rId6"/>
              <a:stretch>
                <a:fillRect/>
              </a:stretch>
            </p:blipFill>
            <p:spPr>
              <a:xfrm>
                <a:off x="1568485" y="2029328"/>
                <a:ext cx="8359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EDD3567F-AF9E-DA7F-5544-A9694BCB6E79}"/>
                  </a:ext>
                </a:extLst>
              </p14:cNvPr>
              <p14:cNvContentPartPr/>
              <p14:nvPr/>
            </p14:nvContentPartPr>
            <p14:xfrm>
              <a:off x="5376205" y="2617928"/>
              <a:ext cx="2082600" cy="63360"/>
            </p14:xfrm>
          </p:contentPart>
        </mc:Choice>
        <mc:Fallback xmlns="">
          <p:pic>
            <p:nvPicPr>
              <p:cNvPr id="7" name="Freihand 6">
                <a:extLst>
                  <a:ext uri="{FF2B5EF4-FFF2-40B4-BE49-F238E27FC236}">
                    <a16:creationId xmlns:a16="http://schemas.microsoft.com/office/drawing/2014/main" id="{EDD3567F-AF9E-DA7F-5544-A9694BCB6E79}"/>
                  </a:ext>
                </a:extLst>
              </p:cNvPr>
              <p:cNvPicPr/>
              <p:nvPr/>
            </p:nvPicPr>
            <p:blipFill>
              <a:blip r:embed="rId8"/>
              <a:stretch>
                <a:fillRect/>
              </a:stretch>
            </p:blipFill>
            <p:spPr>
              <a:xfrm>
                <a:off x="5322205" y="2510288"/>
                <a:ext cx="21902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8D110A13-5E1A-7E15-1883-0EC7619E811E}"/>
                  </a:ext>
                </a:extLst>
              </p14:cNvPr>
              <p14:cNvContentPartPr/>
              <p14:nvPr/>
            </p14:nvContentPartPr>
            <p14:xfrm>
              <a:off x="707725" y="2783888"/>
              <a:ext cx="605160" cy="69840"/>
            </p14:xfrm>
          </p:contentPart>
        </mc:Choice>
        <mc:Fallback xmlns="">
          <p:pic>
            <p:nvPicPr>
              <p:cNvPr id="8" name="Freihand 7">
                <a:extLst>
                  <a:ext uri="{FF2B5EF4-FFF2-40B4-BE49-F238E27FC236}">
                    <a16:creationId xmlns:a16="http://schemas.microsoft.com/office/drawing/2014/main" id="{8D110A13-5E1A-7E15-1883-0EC7619E811E}"/>
                  </a:ext>
                </a:extLst>
              </p:cNvPr>
              <p:cNvPicPr/>
              <p:nvPr/>
            </p:nvPicPr>
            <p:blipFill>
              <a:blip r:embed="rId10"/>
              <a:stretch>
                <a:fillRect/>
              </a:stretch>
            </p:blipFill>
            <p:spPr>
              <a:xfrm>
                <a:off x="654085" y="2676248"/>
                <a:ext cx="7128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086CE67B-68AF-E036-B6D0-AAA37C43CFDA}"/>
                  </a:ext>
                </a:extLst>
              </p14:cNvPr>
              <p14:cNvContentPartPr/>
              <p14:nvPr/>
            </p14:nvContentPartPr>
            <p14:xfrm>
              <a:off x="962245" y="2571128"/>
              <a:ext cx="687240" cy="48240"/>
            </p14:xfrm>
          </p:contentPart>
        </mc:Choice>
        <mc:Fallback xmlns="">
          <p:pic>
            <p:nvPicPr>
              <p:cNvPr id="9" name="Freihand 8">
                <a:extLst>
                  <a:ext uri="{FF2B5EF4-FFF2-40B4-BE49-F238E27FC236}">
                    <a16:creationId xmlns:a16="http://schemas.microsoft.com/office/drawing/2014/main" id="{086CE67B-68AF-E036-B6D0-AAA37C43CFDA}"/>
                  </a:ext>
                </a:extLst>
              </p:cNvPr>
              <p:cNvPicPr/>
              <p:nvPr/>
            </p:nvPicPr>
            <p:blipFill>
              <a:blip r:embed="rId12"/>
              <a:stretch>
                <a:fillRect/>
              </a:stretch>
            </p:blipFill>
            <p:spPr>
              <a:xfrm>
                <a:off x="908605" y="2463128"/>
                <a:ext cx="7948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36D416DA-AB95-21A8-3F10-E9755BC7AAEF}"/>
                  </a:ext>
                </a:extLst>
              </p14:cNvPr>
              <p14:cNvContentPartPr/>
              <p14:nvPr/>
            </p14:nvContentPartPr>
            <p14:xfrm>
              <a:off x="680365" y="3691562"/>
              <a:ext cx="7103880" cy="76680"/>
            </p14:xfrm>
          </p:contentPart>
        </mc:Choice>
        <mc:Fallback xmlns="">
          <p:pic>
            <p:nvPicPr>
              <p:cNvPr id="11" name="Freihand 10">
                <a:extLst>
                  <a:ext uri="{FF2B5EF4-FFF2-40B4-BE49-F238E27FC236}">
                    <a16:creationId xmlns:a16="http://schemas.microsoft.com/office/drawing/2014/main" id="{36D416DA-AB95-21A8-3F10-E9755BC7AAEF}"/>
                  </a:ext>
                </a:extLst>
              </p:cNvPr>
              <p:cNvPicPr/>
              <p:nvPr/>
            </p:nvPicPr>
            <p:blipFill>
              <a:blip r:embed="rId14"/>
              <a:stretch>
                <a:fillRect/>
              </a:stretch>
            </p:blipFill>
            <p:spPr>
              <a:xfrm>
                <a:off x="626365" y="3583922"/>
                <a:ext cx="72115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30583C44-CA26-BF4A-79EA-33CD8AC28D71}"/>
                  </a:ext>
                </a:extLst>
              </p14:cNvPr>
              <p14:cNvContentPartPr/>
              <p14:nvPr/>
            </p14:nvContentPartPr>
            <p14:xfrm>
              <a:off x="652645" y="3924482"/>
              <a:ext cx="6265440" cy="84600"/>
            </p14:xfrm>
          </p:contentPart>
        </mc:Choice>
        <mc:Fallback xmlns="">
          <p:pic>
            <p:nvPicPr>
              <p:cNvPr id="12" name="Freihand 11">
                <a:extLst>
                  <a:ext uri="{FF2B5EF4-FFF2-40B4-BE49-F238E27FC236}">
                    <a16:creationId xmlns:a16="http://schemas.microsoft.com/office/drawing/2014/main" id="{30583C44-CA26-BF4A-79EA-33CD8AC28D71}"/>
                  </a:ext>
                </a:extLst>
              </p:cNvPr>
              <p:cNvPicPr/>
              <p:nvPr/>
            </p:nvPicPr>
            <p:blipFill>
              <a:blip r:embed="rId16"/>
              <a:stretch>
                <a:fillRect/>
              </a:stretch>
            </p:blipFill>
            <p:spPr>
              <a:xfrm>
                <a:off x="599005" y="3816842"/>
                <a:ext cx="63730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43335721-C5FD-1225-46D6-C88EEF47367B}"/>
                  </a:ext>
                </a:extLst>
              </p14:cNvPr>
              <p14:cNvContentPartPr/>
              <p14:nvPr/>
            </p14:nvContentPartPr>
            <p14:xfrm>
              <a:off x="6922765" y="3952922"/>
              <a:ext cx="934560" cy="360"/>
            </p14:xfrm>
          </p:contentPart>
        </mc:Choice>
        <mc:Fallback xmlns="">
          <p:pic>
            <p:nvPicPr>
              <p:cNvPr id="13" name="Freihand 12">
                <a:extLst>
                  <a:ext uri="{FF2B5EF4-FFF2-40B4-BE49-F238E27FC236}">
                    <a16:creationId xmlns:a16="http://schemas.microsoft.com/office/drawing/2014/main" id="{43335721-C5FD-1225-46D6-C88EEF47367B}"/>
                  </a:ext>
                </a:extLst>
              </p:cNvPr>
              <p:cNvPicPr/>
              <p:nvPr/>
            </p:nvPicPr>
            <p:blipFill>
              <a:blip r:embed="rId18"/>
              <a:stretch>
                <a:fillRect/>
              </a:stretch>
            </p:blipFill>
            <p:spPr>
              <a:xfrm>
                <a:off x="6869125" y="3844922"/>
                <a:ext cx="1042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5C154CB3-C7D3-95FB-0A05-6F041BFDF163}"/>
                  </a:ext>
                </a:extLst>
              </p14:cNvPr>
              <p14:cNvContentPartPr/>
              <p14:nvPr/>
            </p14:nvContentPartPr>
            <p14:xfrm>
              <a:off x="618445" y="4144802"/>
              <a:ext cx="1450800" cy="63000"/>
            </p14:xfrm>
          </p:contentPart>
        </mc:Choice>
        <mc:Fallback xmlns="">
          <p:pic>
            <p:nvPicPr>
              <p:cNvPr id="14" name="Freihand 13">
                <a:extLst>
                  <a:ext uri="{FF2B5EF4-FFF2-40B4-BE49-F238E27FC236}">
                    <a16:creationId xmlns:a16="http://schemas.microsoft.com/office/drawing/2014/main" id="{5C154CB3-C7D3-95FB-0A05-6F041BFDF163}"/>
                  </a:ext>
                </a:extLst>
              </p:cNvPr>
              <p:cNvPicPr/>
              <p:nvPr/>
            </p:nvPicPr>
            <p:blipFill>
              <a:blip r:embed="rId20"/>
              <a:stretch>
                <a:fillRect/>
              </a:stretch>
            </p:blipFill>
            <p:spPr>
              <a:xfrm>
                <a:off x="564805" y="4037162"/>
                <a:ext cx="1558440" cy="278640"/>
              </a:xfrm>
              <a:prstGeom prst="rect">
                <a:avLst/>
              </a:prstGeom>
            </p:spPr>
          </p:pic>
        </mc:Fallback>
      </mc:AlternateContent>
    </p:spTree>
    <p:extLst>
      <p:ext uri="{BB962C8B-B14F-4D97-AF65-F5344CB8AC3E}">
        <p14:creationId xmlns:p14="http://schemas.microsoft.com/office/powerpoint/2010/main" val="2816471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68FF50-0E1F-6A0C-15A5-66300CE72F3D}"/>
              </a:ext>
            </a:extLst>
          </p:cNvPr>
          <p:cNvSpPr>
            <a:spLocks noGrp="1"/>
          </p:cNvSpPr>
          <p:nvPr>
            <p:ph type="title"/>
          </p:nvPr>
        </p:nvSpPr>
        <p:spPr/>
        <p:txBody>
          <a:bodyPr/>
          <a:lstStyle/>
          <a:p>
            <a:r>
              <a:rPr lang="de-DE" dirty="0"/>
              <a:t>Schadensersatzansprüche des Mieters bei Vorliegen eines Mangels der Mietsache</a:t>
            </a:r>
          </a:p>
        </p:txBody>
      </p:sp>
      <p:pic>
        <p:nvPicPr>
          <p:cNvPr id="6" name="Inhaltsplatzhalter 5">
            <a:extLst>
              <a:ext uri="{FF2B5EF4-FFF2-40B4-BE49-F238E27FC236}">
                <a16:creationId xmlns:a16="http://schemas.microsoft.com/office/drawing/2014/main" id="{83FBDF28-F97E-A8BA-9FD2-414AC2C5FBA2}"/>
              </a:ext>
            </a:extLst>
          </p:cNvPr>
          <p:cNvPicPr>
            <a:picLocks noGrp="1" noChangeAspect="1"/>
          </p:cNvPicPr>
          <p:nvPr>
            <p:ph idx="1"/>
          </p:nvPr>
        </p:nvPicPr>
        <p:blipFill>
          <a:blip r:embed="rId2"/>
          <a:stretch>
            <a:fillRect/>
          </a:stretch>
        </p:blipFill>
        <p:spPr>
          <a:xfrm>
            <a:off x="609766" y="1203598"/>
            <a:ext cx="7706650" cy="3456384"/>
          </a:xfrm>
        </p:spPr>
      </p:pic>
      <p:sp>
        <p:nvSpPr>
          <p:cNvPr id="4" name="Fußzeilenplatzhalter 3">
            <a:extLst>
              <a:ext uri="{FF2B5EF4-FFF2-40B4-BE49-F238E27FC236}">
                <a16:creationId xmlns:a16="http://schemas.microsoft.com/office/drawing/2014/main" id="{C123B3DB-7FF0-6738-9E6B-1896F439736E}"/>
              </a:ext>
            </a:extLst>
          </p:cNvPr>
          <p:cNvSpPr>
            <a:spLocks noGrp="1"/>
          </p:cNvSpPr>
          <p:nvPr>
            <p:ph type="ftr" sz="quarter" idx="3"/>
          </p:nvPr>
        </p:nvSpPr>
        <p:spPr/>
        <p:txBody>
          <a:bodyPr/>
          <a:lstStyle/>
          <a:p>
            <a:pPr>
              <a:defRPr/>
            </a:pPr>
            <a:r>
              <a:rPr lang="de-DE"/>
              <a:t>Jahresabschlussschulung 2023</a:t>
            </a:r>
            <a:endParaRPr lang="de-DE" dirty="0"/>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F9BDB92E-7BA5-5F0E-6C1E-A7334BF4A261}"/>
                  </a:ext>
                </a:extLst>
              </p14:cNvPr>
              <p14:cNvContentPartPr/>
              <p14:nvPr/>
            </p14:nvContentPartPr>
            <p14:xfrm>
              <a:off x="1622125" y="2632688"/>
              <a:ext cx="1189440" cy="48600"/>
            </p14:xfrm>
          </p:contentPart>
        </mc:Choice>
        <mc:Fallback xmlns="">
          <p:pic>
            <p:nvPicPr>
              <p:cNvPr id="3" name="Freihand 2">
                <a:extLst>
                  <a:ext uri="{FF2B5EF4-FFF2-40B4-BE49-F238E27FC236}">
                    <a16:creationId xmlns:a16="http://schemas.microsoft.com/office/drawing/2014/main" id="{F9BDB92E-7BA5-5F0E-6C1E-A7334BF4A261}"/>
                  </a:ext>
                </a:extLst>
              </p:cNvPr>
              <p:cNvPicPr/>
              <p:nvPr/>
            </p:nvPicPr>
            <p:blipFill>
              <a:blip r:embed="rId4"/>
              <a:stretch>
                <a:fillRect/>
              </a:stretch>
            </p:blipFill>
            <p:spPr>
              <a:xfrm>
                <a:off x="1568485" y="2525048"/>
                <a:ext cx="12970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7C594D59-A251-80C1-F444-56A5E0898C0E}"/>
                  </a:ext>
                </a:extLst>
              </p14:cNvPr>
              <p14:cNvContentPartPr/>
              <p14:nvPr/>
            </p14:nvContentPartPr>
            <p14:xfrm>
              <a:off x="1133965" y="2961842"/>
              <a:ext cx="6662160" cy="77040"/>
            </p14:xfrm>
          </p:contentPart>
        </mc:Choice>
        <mc:Fallback xmlns="">
          <p:pic>
            <p:nvPicPr>
              <p:cNvPr id="7" name="Freihand 6">
                <a:extLst>
                  <a:ext uri="{FF2B5EF4-FFF2-40B4-BE49-F238E27FC236}">
                    <a16:creationId xmlns:a16="http://schemas.microsoft.com/office/drawing/2014/main" id="{7C594D59-A251-80C1-F444-56A5E0898C0E}"/>
                  </a:ext>
                </a:extLst>
              </p:cNvPr>
              <p:cNvPicPr/>
              <p:nvPr/>
            </p:nvPicPr>
            <p:blipFill>
              <a:blip r:embed="rId6"/>
              <a:stretch>
                <a:fillRect/>
              </a:stretch>
            </p:blipFill>
            <p:spPr>
              <a:xfrm>
                <a:off x="1080325" y="2854202"/>
                <a:ext cx="67698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72C28182-1778-4E87-12E2-18A06542D01A}"/>
                  </a:ext>
                </a:extLst>
              </p14:cNvPr>
              <p14:cNvContentPartPr/>
              <p14:nvPr/>
            </p14:nvContentPartPr>
            <p14:xfrm>
              <a:off x="769645" y="3223922"/>
              <a:ext cx="855720" cy="23400"/>
            </p14:xfrm>
          </p:contentPart>
        </mc:Choice>
        <mc:Fallback xmlns="">
          <p:pic>
            <p:nvPicPr>
              <p:cNvPr id="8" name="Freihand 7">
                <a:extLst>
                  <a:ext uri="{FF2B5EF4-FFF2-40B4-BE49-F238E27FC236}">
                    <a16:creationId xmlns:a16="http://schemas.microsoft.com/office/drawing/2014/main" id="{72C28182-1778-4E87-12E2-18A06542D01A}"/>
                  </a:ext>
                </a:extLst>
              </p:cNvPr>
              <p:cNvPicPr/>
              <p:nvPr/>
            </p:nvPicPr>
            <p:blipFill>
              <a:blip r:embed="rId8"/>
              <a:stretch>
                <a:fillRect/>
              </a:stretch>
            </p:blipFill>
            <p:spPr>
              <a:xfrm>
                <a:off x="716005" y="3115922"/>
                <a:ext cx="9633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F1645E21-3DD1-7E12-5F0F-5903CD56C66C}"/>
                  </a:ext>
                </a:extLst>
              </p14:cNvPr>
              <p14:cNvContentPartPr/>
              <p14:nvPr/>
            </p14:nvContentPartPr>
            <p14:xfrm>
              <a:off x="5052925" y="3650162"/>
              <a:ext cx="694440" cy="7560"/>
            </p14:xfrm>
          </p:contentPart>
        </mc:Choice>
        <mc:Fallback xmlns="">
          <p:pic>
            <p:nvPicPr>
              <p:cNvPr id="9" name="Freihand 8">
                <a:extLst>
                  <a:ext uri="{FF2B5EF4-FFF2-40B4-BE49-F238E27FC236}">
                    <a16:creationId xmlns:a16="http://schemas.microsoft.com/office/drawing/2014/main" id="{F1645E21-3DD1-7E12-5F0F-5903CD56C66C}"/>
                  </a:ext>
                </a:extLst>
              </p:cNvPr>
              <p:cNvPicPr/>
              <p:nvPr/>
            </p:nvPicPr>
            <p:blipFill>
              <a:blip r:embed="rId10"/>
              <a:stretch>
                <a:fillRect/>
              </a:stretch>
            </p:blipFill>
            <p:spPr>
              <a:xfrm>
                <a:off x="4999285" y="3542522"/>
                <a:ext cx="8020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6C9B3E0F-79B4-93FE-4CF6-A39ADD8EF3B4}"/>
                  </a:ext>
                </a:extLst>
              </p14:cNvPr>
              <p14:cNvContentPartPr/>
              <p14:nvPr/>
            </p14:nvContentPartPr>
            <p14:xfrm>
              <a:off x="1553365" y="3636482"/>
              <a:ext cx="939960" cy="28080"/>
            </p14:xfrm>
          </p:contentPart>
        </mc:Choice>
        <mc:Fallback xmlns="">
          <p:pic>
            <p:nvPicPr>
              <p:cNvPr id="10" name="Freihand 9">
                <a:extLst>
                  <a:ext uri="{FF2B5EF4-FFF2-40B4-BE49-F238E27FC236}">
                    <a16:creationId xmlns:a16="http://schemas.microsoft.com/office/drawing/2014/main" id="{6C9B3E0F-79B4-93FE-4CF6-A39ADD8EF3B4}"/>
                  </a:ext>
                </a:extLst>
              </p:cNvPr>
              <p:cNvPicPr/>
              <p:nvPr/>
            </p:nvPicPr>
            <p:blipFill>
              <a:blip r:embed="rId12"/>
              <a:stretch>
                <a:fillRect/>
              </a:stretch>
            </p:blipFill>
            <p:spPr>
              <a:xfrm>
                <a:off x="1499725" y="3528842"/>
                <a:ext cx="10476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D5596971-5105-7CFD-B062-65D647C9CB80}"/>
                  </a:ext>
                </a:extLst>
              </p14:cNvPr>
              <p14:cNvContentPartPr/>
              <p14:nvPr/>
            </p14:nvContentPartPr>
            <p14:xfrm>
              <a:off x="5650885" y="2364602"/>
              <a:ext cx="650520" cy="104040"/>
            </p14:xfrm>
          </p:contentPart>
        </mc:Choice>
        <mc:Fallback xmlns="">
          <p:pic>
            <p:nvPicPr>
              <p:cNvPr id="11" name="Freihand 10">
                <a:extLst>
                  <a:ext uri="{FF2B5EF4-FFF2-40B4-BE49-F238E27FC236}">
                    <a16:creationId xmlns:a16="http://schemas.microsoft.com/office/drawing/2014/main" id="{D5596971-5105-7CFD-B062-65D647C9CB80}"/>
                  </a:ext>
                </a:extLst>
              </p:cNvPr>
              <p:cNvPicPr/>
              <p:nvPr/>
            </p:nvPicPr>
            <p:blipFill>
              <a:blip r:embed="rId14"/>
              <a:stretch>
                <a:fillRect/>
              </a:stretch>
            </p:blipFill>
            <p:spPr>
              <a:xfrm>
                <a:off x="5597245" y="2256962"/>
                <a:ext cx="75816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54DEBD84-BFE1-F220-1D3B-140212596CB7}"/>
                  </a:ext>
                </a:extLst>
              </p14:cNvPr>
              <p14:cNvContentPartPr/>
              <p14:nvPr/>
            </p14:nvContentPartPr>
            <p14:xfrm>
              <a:off x="2880325" y="2619122"/>
              <a:ext cx="696600" cy="360"/>
            </p14:xfrm>
          </p:contentPart>
        </mc:Choice>
        <mc:Fallback xmlns="">
          <p:pic>
            <p:nvPicPr>
              <p:cNvPr id="12" name="Freihand 11">
                <a:extLst>
                  <a:ext uri="{FF2B5EF4-FFF2-40B4-BE49-F238E27FC236}">
                    <a16:creationId xmlns:a16="http://schemas.microsoft.com/office/drawing/2014/main" id="{54DEBD84-BFE1-F220-1D3B-140212596CB7}"/>
                  </a:ext>
                </a:extLst>
              </p:cNvPr>
              <p:cNvPicPr/>
              <p:nvPr/>
            </p:nvPicPr>
            <p:blipFill>
              <a:blip r:embed="rId16"/>
              <a:stretch>
                <a:fillRect/>
              </a:stretch>
            </p:blipFill>
            <p:spPr>
              <a:xfrm>
                <a:off x="2826685" y="2511482"/>
                <a:ext cx="804240" cy="216000"/>
              </a:xfrm>
              <a:prstGeom prst="rect">
                <a:avLst/>
              </a:prstGeom>
            </p:spPr>
          </p:pic>
        </mc:Fallback>
      </mc:AlternateContent>
    </p:spTree>
    <p:extLst>
      <p:ext uri="{BB962C8B-B14F-4D97-AF65-F5344CB8AC3E}">
        <p14:creationId xmlns:p14="http://schemas.microsoft.com/office/powerpoint/2010/main" val="2124361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2081B8-46D3-AA84-95C3-0AB319A43CD4}"/>
              </a:ext>
            </a:extLst>
          </p:cNvPr>
          <p:cNvSpPr>
            <a:spLocks noGrp="1"/>
          </p:cNvSpPr>
          <p:nvPr>
            <p:ph type="title"/>
          </p:nvPr>
        </p:nvSpPr>
        <p:spPr/>
        <p:txBody>
          <a:bodyPr/>
          <a:lstStyle/>
          <a:p>
            <a:r>
              <a:rPr lang="de-DE" dirty="0"/>
              <a:t>Verzug des Vermieters mit der Mangelbeseitigung</a:t>
            </a:r>
            <a:br>
              <a:rPr lang="de-DE" dirty="0"/>
            </a:br>
            <a:r>
              <a:rPr lang="de-DE" dirty="0"/>
              <a:t>§ 536a Abs.1 BGB Fallgruppe 3 (Verzug des Vermieters)</a:t>
            </a:r>
          </a:p>
        </p:txBody>
      </p:sp>
      <p:sp>
        <p:nvSpPr>
          <p:cNvPr id="3" name="Inhaltsplatzhalter 2">
            <a:extLst>
              <a:ext uri="{FF2B5EF4-FFF2-40B4-BE49-F238E27FC236}">
                <a16:creationId xmlns:a16="http://schemas.microsoft.com/office/drawing/2014/main" id="{D3E4C54E-FD5C-9317-2645-794140B7C664}"/>
              </a:ext>
            </a:extLst>
          </p:cNvPr>
          <p:cNvSpPr>
            <a:spLocks noGrp="1"/>
          </p:cNvSpPr>
          <p:nvPr>
            <p:ph idx="1"/>
          </p:nvPr>
        </p:nvSpPr>
        <p:spPr/>
        <p:txBody>
          <a:bodyPr/>
          <a:lstStyle/>
          <a:p>
            <a:pPr marL="0" indent="0">
              <a:buNone/>
            </a:pPr>
            <a:r>
              <a:rPr lang="de-DE" b="1" dirty="0"/>
              <a:t>Voraussetzungen:</a:t>
            </a:r>
            <a:r>
              <a:rPr lang="de-DE" dirty="0"/>
              <a:t> Es muss ein fälliger Mangelbeseitigungsanspruch und eine darauf gerichtete Mahnung des Mieters und ein Verschulden des Vermieters an der Verzögerung vorliegen.</a:t>
            </a:r>
          </a:p>
          <a:p>
            <a:pPr marL="0" indent="0">
              <a:buNone/>
            </a:pPr>
            <a:r>
              <a:rPr lang="de-DE" dirty="0"/>
              <a:t>Fälligkeit des Beseitigungsanspruchs tritt mit Entstehen des Mangels ein.</a:t>
            </a:r>
          </a:p>
          <a:p>
            <a:pPr marL="0" indent="0">
              <a:buNone/>
            </a:pPr>
            <a:r>
              <a:rPr lang="de-DE" dirty="0"/>
              <a:t>Mahnung muss unmissverständlich zum Ausdruck bringen, dass dem Vermieter Nachteile drohen.</a:t>
            </a:r>
          </a:p>
          <a:p>
            <a:pPr marL="0" indent="0">
              <a:buNone/>
            </a:pPr>
            <a:r>
              <a:rPr lang="de-DE" dirty="0"/>
              <a:t>Fristsetzung nicht erforderlich.</a:t>
            </a:r>
          </a:p>
        </p:txBody>
      </p:sp>
      <p:sp>
        <p:nvSpPr>
          <p:cNvPr id="4" name="Fußzeilenplatzhalter 3">
            <a:extLst>
              <a:ext uri="{FF2B5EF4-FFF2-40B4-BE49-F238E27FC236}">
                <a16:creationId xmlns:a16="http://schemas.microsoft.com/office/drawing/2014/main" id="{F052D6B2-DDEE-4DCD-CB22-D20B33E5F3CD}"/>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93463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00471-41E7-6600-843D-6D5E6A82FF22}"/>
              </a:ext>
            </a:extLst>
          </p:cNvPr>
          <p:cNvSpPr>
            <a:spLocks noGrp="1"/>
          </p:cNvSpPr>
          <p:nvPr>
            <p:ph type="title"/>
          </p:nvPr>
        </p:nvSpPr>
        <p:spPr/>
        <p:txBody>
          <a:bodyPr/>
          <a:lstStyle/>
          <a:p>
            <a:r>
              <a:rPr lang="de-DE" dirty="0"/>
              <a:t>Umfang der Beseitigungspflicht des Vermieters</a:t>
            </a:r>
          </a:p>
        </p:txBody>
      </p:sp>
      <p:sp>
        <p:nvSpPr>
          <p:cNvPr id="3" name="Inhaltsplatzhalter 2">
            <a:extLst>
              <a:ext uri="{FF2B5EF4-FFF2-40B4-BE49-F238E27FC236}">
                <a16:creationId xmlns:a16="http://schemas.microsoft.com/office/drawing/2014/main" id="{2C4EC38A-8F4C-7A44-4E92-6E2B3B601CDC}"/>
              </a:ext>
            </a:extLst>
          </p:cNvPr>
          <p:cNvSpPr>
            <a:spLocks noGrp="1"/>
          </p:cNvSpPr>
          <p:nvPr>
            <p:ph idx="1"/>
          </p:nvPr>
        </p:nvSpPr>
        <p:spPr/>
        <p:txBody>
          <a:bodyPr/>
          <a:lstStyle/>
          <a:p>
            <a:pPr marL="0" indent="0">
              <a:buNone/>
            </a:pPr>
            <a:r>
              <a:rPr lang="de-DE" dirty="0"/>
              <a:t>Anders als im Baurecht muss der Vermieter nicht immer die Ursache erforschen, sondern kann sich auf die Beseitigung der Symptome beschränken.</a:t>
            </a:r>
          </a:p>
          <a:p>
            <a:pPr marL="0" indent="0">
              <a:buNone/>
            </a:pPr>
            <a:r>
              <a:rPr lang="de-DE" dirty="0"/>
              <a:t>Ursachensuche ist geboten, wenn wiederholt ein gleichartiger Mangel auftritt oder wegen der Art des Mangels mit seinem wiederholten Auftreten gerechnet werden muss.</a:t>
            </a:r>
          </a:p>
        </p:txBody>
      </p:sp>
      <p:sp>
        <p:nvSpPr>
          <p:cNvPr id="4" name="Fußzeilenplatzhalter 3">
            <a:extLst>
              <a:ext uri="{FF2B5EF4-FFF2-40B4-BE49-F238E27FC236}">
                <a16:creationId xmlns:a16="http://schemas.microsoft.com/office/drawing/2014/main" id="{4A69A161-FA5F-2B9B-0ACD-A74734EA936E}"/>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721936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49C8E-240A-5DBE-224F-F78C25175582}"/>
              </a:ext>
            </a:extLst>
          </p:cNvPr>
          <p:cNvSpPr>
            <a:spLocks noGrp="1"/>
          </p:cNvSpPr>
          <p:nvPr>
            <p:ph type="title"/>
          </p:nvPr>
        </p:nvSpPr>
        <p:spPr/>
        <p:txBody>
          <a:bodyPr/>
          <a:lstStyle/>
          <a:p>
            <a:r>
              <a:rPr lang="de-DE" dirty="0"/>
              <a:t>Mängel: Aufwendungsersatz bei Verzug des Vermieters mit der Mängelbeseitigung</a:t>
            </a:r>
          </a:p>
        </p:txBody>
      </p:sp>
      <p:sp>
        <p:nvSpPr>
          <p:cNvPr id="3" name="Inhaltsplatzhalter 2">
            <a:extLst>
              <a:ext uri="{FF2B5EF4-FFF2-40B4-BE49-F238E27FC236}">
                <a16:creationId xmlns:a16="http://schemas.microsoft.com/office/drawing/2014/main" id="{FD173576-0851-9470-28A8-C004885EB5B6}"/>
              </a:ext>
            </a:extLst>
          </p:cNvPr>
          <p:cNvSpPr>
            <a:spLocks noGrp="1"/>
          </p:cNvSpPr>
          <p:nvPr>
            <p:ph idx="1"/>
          </p:nvPr>
        </p:nvSpPr>
        <p:spPr/>
        <p:txBody>
          <a:bodyPr/>
          <a:lstStyle/>
          <a:p>
            <a:pPr marL="0" indent="0">
              <a:buNone/>
            </a:pPr>
            <a:r>
              <a:rPr lang="de-DE" b="1" dirty="0"/>
              <a:t>AG Stuttgart, Urteil vom 07.03.2023, AZ 31 C 2886/21</a:t>
            </a:r>
          </a:p>
          <a:p>
            <a:pPr marL="0" indent="0">
              <a:buNone/>
            </a:pPr>
            <a:r>
              <a:rPr lang="de-DE" b="1" dirty="0"/>
              <a:t>Sachverhalt:</a:t>
            </a:r>
          </a:p>
          <a:p>
            <a:pPr marL="0" indent="0">
              <a:buNone/>
            </a:pPr>
            <a:r>
              <a:rPr lang="de-DE" dirty="0"/>
              <a:t>Die Parteien streiten um den Ersatz von Kosten für den Einbau einer Gastherme. Die Kläger und Mieter bewohnen seit dem Jahr 1972 die Wohnung X. Die Beklagten und Vermieter wurden im Jahr 2013 durch Erbschaft Eigentümer der genannten Wohnung. </a:t>
            </a:r>
          </a:p>
          <a:p>
            <a:pPr marL="0" indent="0">
              <a:buNone/>
            </a:pPr>
            <a:r>
              <a:rPr lang="de-DE" dirty="0"/>
              <a:t>Am 18.03.2019 meldete der Sohn der Mieter den Vermietern, dass die Gastherme der Firma J im Badezimmer, die zur Heizung und Warmwasserversorgung der Mietwohnung dient, ausgefallen sei. Auf die Meldung erfolgte keine Reaktion von Seiten des Vermieters.</a:t>
            </a:r>
          </a:p>
        </p:txBody>
      </p:sp>
      <p:sp>
        <p:nvSpPr>
          <p:cNvPr id="4" name="Fußzeilenplatzhalter 3">
            <a:extLst>
              <a:ext uri="{FF2B5EF4-FFF2-40B4-BE49-F238E27FC236}">
                <a16:creationId xmlns:a16="http://schemas.microsoft.com/office/drawing/2014/main" id="{7157248A-8E2D-CB02-5B28-EA05364155CB}"/>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993090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8615C-13AE-E25B-9591-1D2EB8FCA0E5}"/>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AA234D7D-57C7-1648-8AC8-3AEE10FEC888}"/>
              </a:ext>
            </a:extLst>
          </p:cNvPr>
          <p:cNvSpPr>
            <a:spLocks noGrp="1"/>
          </p:cNvSpPr>
          <p:nvPr>
            <p:ph idx="1"/>
          </p:nvPr>
        </p:nvSpPr>
        <p:spPr/>
        <p:txBody>
          <a:bodyPr/>
          <a:lstStyle/>
          <a:p>
            <a:pPr marL="0" indent="0">
              <a:buNone/>
            </a:pPr>
            <a:r>
              <a:rPr lang="de-DE" dirty="0"/>
              <a:t>Sodann übersandten die Mieter an die Vermieter ein Schreiben vom 20.03.2019, in dem sie die Beklagten ein Schreiben vom 20.03.2019, in dem sie die Beklagten Vermieter aufforderten, die Gastherme bis zum 22.03.2019 wieder instand zu setzen.</a:t>
            </a:r>
          </a:p>
          <a:p>
            <a:pPr marL="0" indent="0">
              <a:buNone/>
            </a:pPr>
            <a:r>
              <a:rPr lang="de-DE" dirty="0"/>
              <a:t>Nachdem nichts passierte, beauftragten die Mieter ein Werkkundendienst mit der Reparatur der Gastherme. Diese empfahlen die Therme zu erneuern. </a:t>
            </a:r>
          </a:p>
          <a:p>
            <a:pPr marL="0" indent="0">
              <a:buNone/>
            </a:pPr>
            <a:r>
              <a:rPr lang="de-DE" dirty="0"/>
              <a:t>Mit Anwaltsschreiben vom 04.04.2029 wurden die Beklagten nochmals von den Mietern aufgefordert, die Heizungs- und Warmwasserversorgung bis zum 18.04.2029 wiederherzustellen.</a:t>
            </a:r>
          </a:p>
        </p:txBody>
      </p:sp>
      <p:sp>
        <p:nvSpPr>
          <p:cNvPr id="4" name="Fußzeilenplatzhalter 3">
            <a:extLst>
              <a:ext uri="{FF2B5EF4-FFF2-40B4-BE49-F238E27FC236}">
                <a16:creationId xmlns:a16="http://schemas.microsoft.com/office/drawing/2014/main" id="{A6636DCA-C52D-2C05-0D70-E826005721EE}"/>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73686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06840-35F5-2223-A074-B8A07BD8C40E}"/>
              </a:ext>
            </a:extLst>
          </p:cNvPr>
          <p:cNvSpPr>
            <a:spLocks noGrp="1"/>
          </p:cNvSpPr>
          <p:nvPr>
            <p:ph type="title"/>
          </p:nvPr>
        </p:nvSpPr>
        <p:spPr/>
        <p:txBody>
          <a:bodyPr/>
          <a:lstStyle/>
          <a:p>
            <a:r>
              <a:rPr lang="de-DE" dirty="0"/>
              <a:t>Agenda</a:t>
            </a:r>
          </a:p>
        </p:txBody>
      </p:sp>
      <p:sp>
        <p:nvSpPr>
          <p:cNvPr id="3" name="Inhaltsplatzhalter 2">
            <a:extLst>
              <a:ext uri="{FF2B5EF4-FFF2-40B4-BE49-F238E27FC236}">
                <a16:creationId xmlns:a16="http://schemas.microsoft.com/office/drawing/2014/main" id="{6FF226E8-0238-45A6-FCC1-BFADA74F5B14}"/>
              </a:ext>
            </a:extLst>
          </p:cNvPr>
          <p:cNvSpPr>
            <a:spLocks noGrp="1"/>
          </p:cNvSpPr>
          <p:nvPr>
            <p:ph idx="1"/>
          </p:nvPr>
        </p:nvSpPr>
        <p:spPr/>
        <p:txBody>
          <a:bodyPr/>
          <a:lstStyle/>
          <a:p>
            <a:pPr marL="0" marR="0" lvl="0" indent="0" algn="l" defTabSz="914400" rtl="0" eaLnBrk="1" fontAlgn="auto" latinLnBrk="0" hangingPunct="1">
              <a:lnSpc>
                <a:spcPct val="100000"/>
              </a:lnSpc>
              <a:spcBef>
                <a:spcPts val="600"/>
              </a:spcBef>
              <a:spcAft>
                <a:spcPts val="600"/>
              </a:spcAft>
              <a:buClrTx/>
              <a:buSzTx/>
              <a:buFont typeface="Symbol" charset="2"/>
              <a:buNone/>
              <a:tabLst/>
              <a:defRPr/>
            </a:pPr>
            <a:r>
              <a:rPr kumimoji="0" lang="de-DE" sz="1400" b="1" i="0" u="none" strike="noStrike" kern="1200" cap="none" spc="0" normalizeH="0" baseline="0" noProof="0" dirty="0">
                <a:ln>
                  <a:noFill/>
                </a:ln>
                <a:solidFill>
                  <a:srgbClr val="3D5D72"/>
                </a:solidFill>
                <a:effectLst/>
                <a:uLnTx/>
                <a:uFillTx/>
                <a:latin typeface="Arial"/>
                <a:ea typeface="+mn-ea"/>
                <a:cs typeface="Arial" panose="020B0604020202020204" pitchFamily="34" charset="0"/>
              </a:rPr>
              <a:t>8. Neu: Hinweisgeberschutzgesetz- Was haben Wohnungsunternehmen zu beachten?</a:t>
            </a:r>
          </a:p>
          <a:p>
            <a:pPr marL="0" marR="0" lvl="0" indent="0" algn="l" defTabSz="914400" rtl="0" eaLnBrk="1" fontAlgn="auto" latinLnBrk="0" hangingPunct="1">
              <a:lnSpc>
                <a:spcPct val="100000"/>
              </a:lnSpc>
              <a:spcBef>
                <a:spcPts val="600"/>
              </a:spcBef>
              <a:spcAft>
                <a:spcPts val="600"/>
              </a:spcAft>
              <a:buClrTx/>
              <a:buSzTx/>
              <a:buFont typeface="Symbol" charset="2"/>
              <a:buNone/>
              <a:tabLst/>
              <a:defRPr/>
            </a:pPr>
            <a:r>
              <a:rPr kumimoji="0" lang="de-DE" sz="1400" b="1" i="0" u="none" strike="noStrike" kern="1200" cap="none" spc="0" normalizeH="0" baseline="0" noProof="0" dirty="0">
                <a:ln>
                  <a:noFill/>
                </a:ln>
                <a:solidFill>
                  <a:srgbClr val="3D5D72"/>
                </a:solidFill>
                <a:effectLst/>
                <a:uLnTx/>
                <a:uFillTx/>
                <a:latin typeface="Arial"/>
                <a:ea typeface="+mn-ea"/>
                <a:cs typeface="Arial" panose="020B0604020202020204" pitchFamily="34" charset="0"/>
              </a:rPr>
              <a:t>9. Der digitale Mietvertrag- Die E-Signatur- Ein kleiner Einblick</a:t>
            </a:r>
          </a:p>
          <a:p>
            <a:endParaRPr lang="de-DE" dirty="0"/>
          </a:p>
        </p:txBody>
      </p:sp>
      <p:sp>
        <p:nvSpPr>
          <p:cNvPr id="4" name="Fußzeilenplatzhalter 3">
            <a:extLst>
              <a:ext uri="{FF2B5EF4-FFF2-40B4-BE49-F238E27FC236}">
                <a16:creationId xmlns:a16="http://schemas.microsoft.com/office/drawing/2014/main" id="{DA4431F6-8AD6-E07C-A5E4-51F0DB0878E4}"/>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426237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B8A07-691D-B3F4-FD01-E62A1583E9D1}"/>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9A3B9C18-0180-DE06-070A-508E2E6EB51E}"/>
              </a:ext>
            </a:extLst>
          </p:cNvPr>
          <p:cNvSpPr>
            <a:spLocks noGrp="1"/>
          </p:cNvSpPr>
          <p:nvPr>
            <p:ph idx="1"/>
          </p:nvPr>
        </p:nvSpPr>
        <p:spPr/>
        <p:txBody>
          <a:bodyPr/>
          <a:lstStyle/>
          <a:p>
            <a:pPr marL="0" indent="0">
              <a:buNone/>
            </a:pPr>
            <a:r>
              <a:rPr lang="de-DE" dirty="0"/>
              <a:t>Dabei wurde den Vermietern mitgeteilt, dass die Mieter nach Fristablauf selbst Handwerker mit der Erneuerung der Therme beauftragen würden. </a:t>
            </a:r>
          </a:p>
          <a:p>
            <a:pPr marL="0" indent="0">
              <a:buNone/>
            </a:pPr>
            <a:r>
              <a:rPr lang="de-DE" dirty="0"/>
              <a:t>Nachdem die Frist abgelaufen war, beauftragten sodann die Mieter die Handwerksfirma mit dem Ausbau und Erneuerung der Gastherme.</a:t>
            </a:r>
          </a:p>
          <a:p>
            <a:pPr marL="0" indent="0">
              <a:buNone/>
            </a:pPr>
            <a:r>
              <a:rPr lang="de-DE" dirty="0"/>
              <a:t>Die Mieter forderten die Vermieter auf, den Rechnungsbetrag für die Erneuerung der Therme in Höhe </a:t>
            </a:r>
            <a:r>
              <a:rPr lang="de-DE" b="1" dirty="0"/>
              <a:t>von € 5.934,89 </a:t>
            </a:r>
            <a:r>
              <a:rPr lang="de-DE" dirty="0"/>
              <a:t>bis zum 25.07.2029 zu zahlen. </a:t>
            </a:r>
          </a:p>
          <a:p>
            <a:pPr marL="0" indent="0">
              <a:buNone/>
            </a:pPr>
            <a:r>
              <a:rPr lang="de-DE" dirty="0"/>
              <a:t>Eine Zahlung blieb aus. Der Mieter habe sich zuvor gegen eine umfassende Modernisierung des Bades (einschließlich der Heizung) durch den Vermieter gewehrt.</a:t>
            </a:r>
          </a:p>
        </p:txBody>
      </p:sp>
      <p:sp>
        <p:nvSpPr>
          <p:cNvPr id="4" name="Fußzeilenplatzhalter 3">
            <a:extLst>
              <a:ext uri="{FF2B5EF4-FFF2-40B4-BE49-F238E27FC236}">
                <a16:creationId xmlns:a16="http://schemas.microsoft.com/office/drawing/2014/main" id="{F6B6DF9F-FE54-3F90-A9E9-C7C5111CF6E0}"/>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1461010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35B936-A82B-BB84-1230-E1C9CF8C3683}"/>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D4BF4FB1-B463-9FB1-90B2-72B772726973}"/>
              </a:ext>
            </a:extLst>
          </p:cNvPr>
          <p:cNvSpPr>
            <a:spLocks noGrp="1"/>
          </p:cNvSpPr>
          <p:nvPr>
            <p:ph idx="1"/>
          </p:nvPr>
        </p:nvSpPr>
        <p:spPr/>
        <p:txBody>
          <a:bodyPr/>
          <a:lstStyle/>
          <a:p>
            <a:pPr marL="0" indent="0">
              <a:buNone/>
            </a:pPr>
            <a:r>
              <a:rPr lang="de-DE" b="1" dirty="0"/>
              <a:t>Entscheidung:</a:t>
            </a:r>
          </a:p>
          <a:p>
            <a:pPr marL="0" indent="0">
              <a:buNone/>
            </a:pPr>
            <a:r>
              <a:rPr lang="de-DE" dirty="0"/>
              <a:t>Die Mieter haben gegen die Vermieter einen Anspruch auf Ersatz der erforderlichen Aufwendungen </a:t>
            </a:r>
            <a:r>
              <a:rPr lang="de-DE" dirty="0" err="1"/>
              <a:t>i.H.v</a:t>
            </a:r>
            <a:r>
              <a:rPr lang="de-DE" dirty="0"/>
              <a:t>. € 5.934,89 gemäß § 536a BGB. </a:t>
            </a:r>
          </a:p>
          <a:p>
            <a:pPr marL="0" indent="0">
              <a:buNone/>
            </a:pPr>
            <a:r>
              <a:rPr lang="de-DE" dirty="0"/>
              <a:t>Dagegen spricht auch nicht, dass die Mieter sich zuvor gegen eine sog. „Luxus“-modernisierung gewehrt hatten. Die mit der Modernisierung einhergehende Mieterhöhung bedeute für sie eine unangemessene Härte. </a:t>
            </a:r>
          </a:p>
          <a:p>
            <a:pPr marL="0" indent="0">
              <a:buNone/>
            </a:pPr>
            <a:r>
              <a:rPr lang="de-DE" dirty="0"/>
              <a:t>Es sei nach dem Gericht dem Mieter nicht verwehrt, sich gegen eine Modernisierung zu wehren und gleichzeitig Mängelbeseitigung zu verlangen, da die Modernisierung weit über die Erhaltung hinausgeht. </a:t>
            </a:r>
          </a:p>
        </p:txBody>
      </p:sp>
      <p:sp>
        <p:nvSpPr>
          <p:cNvPr id="4" name="Fußzeilenplatzhalter 3">
            <a:extLst>
              <a:ext uri="{FF2B5EF4-FFF2-40B4-BE49-F238E27FC236}">
                <a16:creationId xmlns:a16="http://schemas.microsoft.com/office/drawing/2014/main" id="{6EEF2166-76A3-B9F6-BAA0-2589F6106987}"/>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2641991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A03344-56DB-1111-A6C5-95B761EE27A5}"/>
              </a:ext>
            </a:extLst>
          </p:cNvPr>
          <p:cNvSpPr>
            <a:spLocks noGrp="1"/>
          </p:cNvSpPr>
          <p:nvPr>
            <p:ph type="title"/>
          </p:nvPr>
        </p:nvSpPr>
        <p:spPr/>
        <p:txBody>
          <a:bodyPr/>
          <a:lstStyle/>
          <a:p>
            <a:r>
              <a:rPr lang="de-DE" dirty="0"/>
              <a:t>Allerdings: Anzeigepflicht des Mieters über Mangel</a:t>
            </a:r>
            <a:br>
              <a:rPr lang="de-DE" dirty="0"/>
            </a:br>
            <a:r>
              <a:rPr lang="de-DE" dirty="0"/>
              <a:t>Anderenfalls droht Schadensersatz</a:t>
            </a:r>
          </a:p>
        </p:txBody>
      </p:sp>
      <p:pic>
        <p:nvPicPr>
          <p:cNvPr id="6" name="Inhaltsplatzhalter 5">
            <a:extLst>
              <a:ext uri="{FF2B5EF4-FFF2-40B4-BE49-F238E27FC236}">
                <a16:creationId xmlns:a16="http://schemas.microsoft.com/office/drawing/2014/main" id="{92209CD0-1E48-2CFD-AE51-19499C075222}"/>
              </a:ext>
            </a:extLst>
          </p:cNvPr>
          <p:cNvPicPr>
            <a:picLocks noGrp="1" noChangeAspect="1"/>
          </p:cNvPicPr>
          <p:nvPr>
            <p:ph idx="1"/>
          </p:nvPr>
        </p:nvPicPr>
        <p:blipFill>
          <a:blip r:embed="rId2"/>
          <a:stretch>
            <a:fillRect/>
          </a:stretch>
        </p:blipFill>
        <p:spPr>
          <a:xfrm>
            <a:off x="577920" y="1308437"/>
            <a:ext cx="7594480" cy="3279537"/>
          </a:xfrm>
        </p:spPr>
      </p:pic>
      <p:sp>
        <p:nvSpPr>
          <p:cNvPr id="4" name="Fußzeilenplatzhalter 3">
            <a:extLst>
              <a:ext uri="{FF2B5EF4-FFF2-40B4-BE49-F238E27FC236}">
                <a16:creationId xmlns:a16="http://schemas.microsoft.com/office/drawing/2014/main" id="{E432AC6D-85ED-9853-88AE-CC7888E0DFA5}"/>
              </a:ext>
            </a:extLst>
          </p:cNvPr>
          <p:cNvSpPr>
            <a:spLocks noGrp="1"/>
          </p:cNvSpPr>
          <p:nvPr>
            <p:ph type="ftr" sz="quarter" idx="3"/>
          </p:nvPr>
        </p:nvSpPr>
        <p:spPr/>
        <p:txBody>
          <a:bodyPr/>
          <a:lstStyle/>
          <a:p>
            <a:pPr>
              <a:defRPr/>
            </a:pPr>
            <a:r>
              <a:rPr lang="de-DE"/>
              <a:t>Jahresabschlussschulung 2023</a:t>
            </a:r>
            <a:endParaRPr lang="de-DE" dirty="0"/>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90FE9DC5-0DF7-6218-AD2F-B7C58AB3A6BB}"/>
                  </a:ext>
                </a:extLst>
              </p14:cNvPr>
              <p14:cNvContentPartPr/>
              <p14:nvPr/>
            </p14:nvContentPartPr>
            <p14:xfrm>
              <a:off x="1952245" y="1991282"/>
              <a:ext cx="3360240" cy="140760"/>
            </p14:xfrm>
          </p:contentPart>
        </mc:Choice>
        <mc:Fallback xmlns="">
          <p:pic>
            <p:nvPicPr>
              <p:cNvPr id="3" name="Freihand 2">
                <a:extLst>
                  <a:ext uri="{FF2B5EF4-FFF2-40B4-BE49-F238E27FC236}">
                    <a16:creationId xmlns:a16="http://schemas.microsoft.com/office/drawing/2014/main" id="{90FE9DC5-0DF7-6218-AD2F-B7C58AB3A6BB}"/>
                  </a:ext>
                </a:extLst>
              </p:cNvPr>
              <p:cNvPicPr/>
              <p:nvPr/>
            </p:nvPicPr>
            <p:blipFill>
              <a:blip r:embed="rId4"/>
              <a:stretch>
                <a:fillRect/>
              </a:stretch>
            </p:blipFill>
            <p:spPr>
              <a:xfrm>
                <a:off x="1898605" y="1883282"/>
                <a:ext cx="346788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1200B5A9-6776-7C8F-8EDE-E4FB07D9BDCB}"/>
                  </a:ext>
                </a:extLst>
              </p14:cNvPr>
              <p14:cNvContentPartPr/>
              <p14:nvPr/>
            </p14:nvContentPartPr>
            <p14:xfrm>
              <a:off x="1959085" y="2350562"/>
              <a:ext cx="1801080" cy="83520"/>
            </p14:xfrm>
          </p:contentPart>
        </mc:Choice>
        <mc:Fallback xmlns="">
          <p:pic>
            <p:nvPicPr>
              <p:cNvPr id="5" name="Freihand 4">
                <a:extLst>
                  <a:ext uri="{FF2B5EF4-FFF2-40B4-BE49-F238E27FC236}">
                    <a16:creationId xmlns:a16="http://schemas.microsoft.com/office/drawing/2014/main" id="{1200B5A9-6776-7C8F-8EDE-E4FB07D9BDCB}"/>
                  </a:ext>
                </a:extLst>
              </p:cNvPr>
              <p:cNvPicPr/>
              <p:nvPr/>
            </p:nvPicPr>
            <p:blipFill>
              <a:blip r:embed="rId6"/>
              <a:stretch>
                <a:fillRect/>
              </a:stretch>
            </p:blipFill>
            <p:spPr>
              <a:xfrm>
                <a:off x="1905085" y="2242562"/>
                <a:ext cx="190872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CD550ADC-1E58-95EE-2A76-6DFA786A916F}"/>
                  </a:ext>
                </a:extLst>
              </p14:cNvPr>
              <p14:cNvContentPartPr/>
              <p14:nvPr/>
            </p14:nvContentPartPr>
            <p14:xfrm>
              <a:off x="1980325" y="1868882"/>
              <a:ext cx="1513080" cy="97920"/>
            </p14:xfrm>
          </p:contentPart>
        </mc:Choice>
        <mc:Fallback xmlns="">
          <p:pic>
            <p:nvPicPr>
              <p:cNvPr id="7" name="Freihand 6">
                <a:extLst>
                  <a:ext uri="{FF2B5EF4-FFF2-40B4-BE49-F238E27FC236}">
                    <a16:creationId xmlns:a16="http://schemas.microsoft.com/office/drawing/2014/main" id="{CD550ADC-1E58-95EE-2A76-6DFA786A916F}"/>
                  </a:ext>
                </a:extLst>
              </p:cNvPr>
              <p:cNvPicPr/>
              <p:nvPr/>
            </p:nvPicPr>
            <p:blipFill>
              <a:blip r:embed="rId8"/>
              <a:stretch>
                <a:fillRect/>
              </a:stretch>
            </p:blipFill>
            <p:spPr>
              <a:xfrm>
                <a:off x="1926325" y="1760882"/>
                <a:ext cx="16207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82C3F38C-FCAC-F36D-E325-80B9328D2526}"/>
                  </a:ext>
                </a:extLst>
              </p14:cNvPr>
              <p14:cNvContentPartPr/>
              <p14:nvPr/>
            </p14:nvContentPartPr>
            <p14:xfrm>
              <a:off x="1189045" y="2839082"/>
              <a:ext cx="2265840" cy="42120"/>
            </p14:xfrm>
          </p:contentPart>
        </mc:Choice>
        <mc:Fallback xmlns="">
          <p:pic>
            <p:nvPicPr>
              <p:cNvPr id="8" name="Freihand 7">
                <a:extLst>
                  <a:ext uri="{FF2B5EF4-FFF2-40B4-BE49-F238E27FC236}">
                    <a16:creationId xmlns:a16="http://schemas.microsoft.com/office/drawing/2014/main" id="{82C3F38C-FCAC-F36D-E325-80B9328D2526}"/>
                  </a:ext>
                </a:extLst>
              </p:cNvPr>
              <p:cNvPicPr/>
              <p:nvPr/>
            </p:nvPicPr>
            <p:blipFill>
              <a:blip r:embed="rId10"/>
              <a:stretch>
                <a:fillRect/>
              </a:stretch>
            </p:blipFill>
            <p:spPr>
              <a:xfrm>
                <a:off x="1135405" y="2731442"/>
                <a:ext cx="23734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E63508F-64C9-18B7-21D3-B278761E7AEE}"/>
                  </a:ext>
                </a:extLst>
              </p14:cNvPr>
              <p14:cNvContentPartPr/>
              <p14:nvPr/>
            </p14:nvContentPartPr>
            <p14:xfrm>
              <a:off x="1883485" y="3001802"/>
              <a:ext cx="666720" cy="16560"/>
            </p14:xfrm>
          </p:contentPart>
        </mc:Choice>
        <mc:Fallback xmlns="">
          <p:pic>
            <p:nvPicPr>
              <p:cNvPr id="9" name="Freihand 8">
                <a:extLst>
                  <a:ext uri="{FF2B5EF4-FFF2-40B4-BE49-F238E27FC236}">
                    <a16:creationId xmlns:a16="http://schemas.microsoft.com/office/drawing/2014/main" id="{4E63508F-64C9-18B7-21D3-B278761E7AEE}"/>
                  </a:ext>
                </a:extLst>
              </p:cNvPr>
              <p:cNvPicPr/>
              <p:nvPr/>
            </p:nvPicPr>
            <p:blipFill>
              <a:blip r:embed="rId12"/>
              <a:stretch>
                <a:fillRect/>
              </a:stretch>
            </p:blipFill>
            <p:spPr>
              <a:xfrm>
                <a:off x="1829485" y="2894162"/>
                <a:ext cx="7743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532F5382-B19E-0677-1972-73F4DFE2A178}"/>
                  </a:ext>
                </a:extLst>
              </p14:cNvPr>
              <p14:cNvContentPartPr/>
              <p14:nvPr/>
            </p14:nvContentPartPr>
            <p14:xfrm>
              <a:off x="5836645" y="2804882"/>
              <a:ext cx="425880" cy="55800"/>
            </p14:xfrm>
          </p:contentPart>
        </mc:Choice>
        <mc:Fallback xmlns="">
          <p:pic>
            <p:nvPicPr>
              <p:cNvPr id="10" name="Freihand 9">
                <a:extLst>
                  <a:ext uri="{FF2B5EF4-FFF2-40B4-BE49-F238E27FC236}">
                    <a16:creationId xmlns:a16="http://schemas.microsoft.com/office/drawing/2014/main" id="{532F5382-B19E-0677-1972-73F4DFE2A178}"/>
                  </a:ext>
                </a:extLst>
              </p:cNvPr>
              <p:cNvPicPr/>
              <p:nvPr/>
            </p:nvPicPr>
            <p:blipFill>
              <a:blip r:embed="rId14"/>
              <a:stretch>
                <a:fillRect/>
              </a:stretch>
            </p:blipFill>
            <p:spPr>
              <a:xfrm>
                <a:off x="5783005" y="2696882"/>
                <a:ext cx="533520" cy="271440"/>
              </a:xfrm>
              <a:prstGeom prst="rect">
                <a:avLst/>
              </a:prstGeom>
            </p:spPr>
          </p:pic>
        </mc:Fallback>
      </mc:AlternateContent>
    </p:spTree>
    <p:extLst>
      <p:ext uri="{BB962C8B-B14F-4D97-AF65-F5344CB8AC3E}">
        <p14:creationId xmlns:p14="http://schemas.microsoft.com/office/powerpoint/2010/main" val="3633303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917AA-3340-3183-C802-D1900C574E93}"/>
              </a:ext>
            </a:extLst>
          </p:cNvPr>
          <p:cNvSpPr>
            <a:spLocks noGrp="1"/>
          </p:cNvSpPr>
          <p:nvPr>
            <p:ph type="title"/>
          </p:nvPr>
        </p:nvSpPr>
        <p:spPr/>
        <p:txBody>
          <a:bodyPr/>
          <a:lstStyle/>
          <a:p>
            <a:r>
              <a:rPr lang="de-DE" dirty="0"/>
              <a:t>Vermieteransprüche bei Rückgabe der Wohnung</a:t>
            </a:r>
          </a:p>
        </p:txBody>
      </p:sp>
      <p:sp>
        <p:nvSpPr>
          <p:cNvPr id="3" name="Inhaltsplatzhalter 2">
            <a:extLst>
              <a:ext uri="{FF2B5EF4-FFF2-40B4-BE49-F238E27FC236}">
                <a16:creationId xmlns:a16="http://schemas.microsoft.com/office/drawing/2014/main" id="{9AF5D2A6-64D1-7EBB-1548-3801AA2CAB4D}"/>
              </a:ext>
            </a:extLst>
          </p:cNvPr>
          <p:cNvSpPr>
            <a:spLocks noGrp="1"/>
          </p:cNvSpPr>
          <p:nvPr>
            <p:ph idx="1"/>
          </p:nvPr>
        </p:nvSpPr>
        <p:spPr/>
        <p:txBody>
          <a:bodyPr/>
          <a:lstStyle/>
          <a:p>
            <a:pPr marL="0" indent="0">
              <a:buNone/>
            </a:pPr>
            <a:r>
              <a:rPr lang="de-DE" dirty="0"/>
              <a:t>Ersatzanspruch des Vermieters nur bei übermäßiger Abnutzung, z.B. Thema Dübellöcher</a:t>
            </a:r>
          </a:p>
          <a:p>
            <a:pPr marL="0" indent="0">
              <a:buNone/>
            </a:pPr>
            <a:r>
              <a:rPr lang="de-DE" dirty="0"/>
              <a:t>Schönheitsreparaturen</a:t>
            </a:r>
          </a:p>
        </p:txBody>
      </p:sp>
      <p:sp>
        <p:nvSpPr>
          <p:cNvPr id="4" name="Fußzeilenplatzhalter 3">
            <a:extLst>
              <a:ext uri="{FF2B5EF4-FFF2-40B4-BE49-F238E27FC236}">
                <a16:creationId xmlns:a16="http://schemas.microsoft.com/office/drawing/2014/main" id="{836A4A15-21F5-3486-8D73-EDA9F29D544F}"/>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2695497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BCC265-247F-EAF0-C697-7A6A570182D8}"/>
              </a:ext>
            </a:extLst>
          </p:cNvPr>
          <p:cNvSpPr>
            <a:spLocks noGrp="1"/>
          </p:cNvSpPr>
          <p:nvPr>
            <p:ph type="title"/>
          </p:nvPr>
        </p:nvSpPr>
        <p:spPr/>
        <p:txBody>
          <a:bodyPr/>
          <a:lstStyle/>
          <a:p>
            <a:r>
              <a:rPr lang="de-DE" dirty="0"/>
              <a:t>Abnutzung gehört zum vertragsgemäßen Gebrauch</a:t>
            </a:r>
          </a:p>
        </p:txBody>
      </p:sp>
      <p:pic>
        <p:nvPicPr>
          <p:cNvPr id="6" name="Inhaltsplatzhalter 5">
            <a:extLst>
              <a:ext uri="{FF2B5EF4-FFF2-40B4-BE49-F238E27FC236}">
                <a16:creationId xmlns:a16="http://schemas.microsoft.com/office/drawing/2014/main" id="{BD450631-7B3A-3833-C5B7-176EB63B9983}"/>
              </a:ext>
            </a:extLst>
          </p:cNvPr>
          <p:cNvPicPr>
            <a:picLocks noGrp="1" noChangeAspect="1"/>
          </p:cNvPicPr>
          <p:nvPr>
            <p:ph idx="1"/>
          </p:nvPr>
        </p:nvPicPr>
        <p:blipFill>
          <a:blip r:embed="rId2"/>
          <a:stretch>
            <a:fillRect/>
          </a:stretch>
        </p:blipFill>
        <p:spPr>
          <a:xfrm>
            <a:off x="757774" y="1503994"/>
            <a:ext cx="7128791" cy="2867955"/>
          </a:xfrm>
        </p:spPr>
      </p:pic>
      <p:sp>
        <p:nvSpPr>
          <p:cNvPr id="4" name="Fußzeilenplatzhalter 3">
            <a:extLst>
              <a:ext uri="{FF2B5EF4-FFF2-40B4-BE49-F238E27FC236}">
                <a16:creationId xmlns:a16="http://schemas.microsoft.com/office/drawing/2014/main" id="{139BD73E-2A0B-5AA9-DF1E-DEF71CECB65F}"/>
              </a:ext>
            </a:extLst>
          </p:cNvPr>
          <p:cNvSpPr>
            <a:spLocks noGrp="1"/>
          </p:cNvSpPr>
          <p:nvPr>
            <p:ph type="ftr" sz="quarter" idx="3"/>
          </p:nvPr>
        </p:nvSpPr>
        <p:spPr/>
        <p:txBody>
          <a:bodyPr/>
          <a:lstStyle/>
          <a:p>
            <a:pPr>
              <a:defRPr/>
            </a:pPr>
            <a:r>
              <a:rPr lang="de-DE"/>
              <a:t>Jahresabschlussschulung 2023</a:t>
            </a:r>
            <a:endParaRPr lang="de-DE" dirty="0"/>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BDDC7C35-46C5-5F8A-2EEB-51E41E2E84FF}"/>
                  </a:ext>
                </a:extLst>
              </p14:cNvPr>
              <p14:cNvContentPartPr/>
              <p14:nvPr/>
            </p14:nvContentPartPr>
            <p14:xfrm>
              <a:off x="2268685" y="2082002"/>
              <a:ext cx="1789920" cy="208800"/>
            </p14:xfrm>
          </p:contentPart>
        </mc:Choice>
        <mc:Fallback xmlns="">
          <p:pic>
            <p:nvPicPr>
              <p:cNvPr id="3" name="Freihand 2">
                <a:extLst>
                  <a:ext uri="{FF2B5EF4-FFF2-40B4-BE49-F238E27FC236}">
                    <a16:creationId xmlns:a16="http://schemas.microsoft.com/office/drawing/2014/main" id="{BDDC7C35-46C5-5F8A-2EEB-51E41E2E84FF}"/>
                  </a:ext>
                </a:extLst>
              </p:cNvPr>
              <p:cNvPicPr/>
              <p:nvPr/>
            </p:nvPicPr>
            <p:blipFill>
              <a:blip r:embed="rId4"/>
              <a:stretch>
                <a:fillRect/>
              </a:stretch>
            </p:blipFill>
            <p:spPr>
              <a:xfrm>
                <a:off x="2214685" y="1974002"/>
                <a:ext cx="189756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37F5ED95-18CE-AD16-E961-67C78FAA71FB}"/>
                  </a:ext>
                </a:extLst>
              </p14:cNvPr>
              <p14:cNvContentPartPr/>
              <p14:nvPr/>
            </p14:nvContentPartPr>
            <p14:xfrm>
              <a:off x="2577925" y="2988368"/>
              <a:ext cx="2165040" cy="113040"/>
            </p14:xfrm>
          </p:contentPart>
        </mc:Choice>
        <mc:Fallback xmlns="">
          <p:pic>
            <p:nvPicPr>
              <p:cNvPr id="5" name="Freihand 4">
                <a:extLst>
                  <a:ext uri="{FF2B5EF4-FFF2-40B4-BE49-F238E27FC236}">
                    <a16:creationId xmlns:a16="http://schemas.microsoft.com/office/drawing/2014/main" id="{37F5ED95-18CE-AD16-E961-67C78FAA71FB}"/>
                  </a:ext>
                </a:extLst>
              </p:cNvPr>
              <p:cNvPicPr/>
              <p:nvPr/>
            </p:nvPicPr>
            <p:blipFill>
              <a:blip r:embed="rId6"/>
              <a:stretch>
                <a:fillRect/>
              </a:stretch>
            </p:blipFill>
            <p:spPr>
              <a:xfrm>
                <a:off x="2524285" y="2880728"/>
                <a:ext cx="2272680" cy="328680"/>
              </a:xfrm>
              <a:prstGeom prst="rect">
                <a:avLst/>
              </a:prstGeom>
            </p:spPr>
          </p:pic>
        </mc:Fallback>
      </mc:AlternateContent>
    </p:spTree>
    <p:extLst>
      <p:ext uri="{BB962C8B-B14F-4D97-AF65-F5344CB8AC3E}">
        <p14:creationId xmlns:p14="http://schemas.microsoft.com/office/powerpoint/2010/main" val="929046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5EFCC-31F3-24AC-A634-58CBC85CE04E}"/>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B44A256B-A06E-8F9F-B890-D42CAA38C330}"/>
              </a:ext>
            </a:extLst>
          </p:cNvPr>
          <p:cNvSpPr>
            <a:spLocks noGrp="1"/>
          </p:cNvSpPr>
          <p:nvPr>
            <p:ph idx="1"/>
          </p:nvPr>
        </p:nvSpPr>
        <p:spPr/>
        <p:txBody>
          <a:bodyPr/>
          <a:lstStyle/>
          <a:p>
            <a:pPr marL="0" indent="0" algn="ctr">
              <a:buNone/>
            </a:pPr>
            <a:endParaRPr lang="de-DE" sz="2800" b="1" dirty="0"/>
          </a:p>
          <a:p>
            <a:pPr marL="0" indent="0" algn="ctr">
              <a:buNone/>
            </a:pPr>
            <a:r>
              <a:rPr lang="de-DE" sz="2400" b="1" dirty="0"/>
              <a:t>3. Aktuelle Rechtsprechung</a:t>
            </a:r>
          </a:p>
        </p:txBody>
      </p:sp>
      <p:sp>
        <p:nvSpPr>
          <p:cNvPr id="4" name="Fußzeilenplatzhalter 3">
            <a:extLst>
              <a:ext uri="{FF2B5EF4-FFF2-40B4-BE49-F238E27FC236}">
                <a16:creationId xmlns:a16="http://schemas.microsoft.com/office/drawing/2014/main" id="{F07A3583-B812-AE20-AE81-F625398CC85A}"/>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54679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4E2D48-4059-3E14-EE94-7A6C72EAAB8E}"/>
              </a:ext>
            </a:extLst>
          </p:cNvPr>
          <p:cNvSpPr>
            <a:spLocks noGrp="1"/>
          </p:cNvSpPr>
          <p:nvPr>
            <p:ph type="title"/>
          </p:nvPr>
        </p:nvSpPr>
        <p:spPr/>
        <p:txBody>
          <a:bodyPr/>
          <a:lstStyle/>
          <a:p>
            <a:r>
              <a:rPr kumimoji="0" lang="de-DE" altLang="de-DE" sz="1800" b="1" i="0" u="none" strike="noStrike" kern="1200" cap="none" spc="0" normalizeH="0" baseline="0" noProof="0" dirty="0">
                <a:ln>
                  <a:noFill/>
                </a:ln>
                <a:solidFill>
                  <a:schemeClr val="tx1"/>
                </a:solidFill>
                <a:effectLst/>
                <a:uLnTx/>
                <a:uFillTx/>
                <a:latin typeface="+mn-lt"/>
                <a:ea typeface="MS PGothic" pitchFamily="34" charset="-128"/>
                <a:cs typeface="+mn-cs"/>
                <a:sym typeface="Arial Bold" charset="0"/>
              </a:rPr>
              <a:t>BGH- </a:t>
            </a:r>
            <a:r>
              <a:rPr kumimoji="0" lang="de-DE" altLang="de-DE" sz="1800" b="1" i="0" u="none" strike="noStrike" kern="1200" cap="none" spc="0" normalizeH="0" baseline="0" noProof="0" dirty="0">
                <a:ln>
                  <a:noFill/>
                </a:ln>
                <a:solidFill>
                  <a:schemeClr val="tx1"/>
                </a:solidFill>
                <a:effectLst/>
                <a:uLnTx/>
                <a:uFillTx/>
                <a:latin typeface="+mn-lt"/>
                <a:ea typeface="MS PGothic" pitchFamily="34" charset="-128"/>
                <a:cs typeface="Arial" panose="020B0604020202020204" pitchFamily="34" charset="0"/>
                <a:sym typeface="Arial Bold" charset="0"/>
              </a:rPr>
              <a:t>Urteil vom 5. Oktober 2022 - VIII ZR 117/21 - NZM 2022, 949:</a:t>
            </a:r>
            <a:r>
              <a:rPr lang="de-DE" altLang="de-DE" sz="1800" dirty="0">
                <a:solidFill>
                  <a:schemeClr val="tx1"/>
                </a:solidFill>
                <a:latin typeface="+mn-lt"/>
                <a:cs typeface="Arial" panose="020B0604020202020204" pitchFamily="34" charset="0"/>
              </a:rPr>
              <a:t> </a:t>
            </a:r>
            <a:r>
              <a:rPr kumimoji="0" lang="de-DE" altLang="de-DE" sz="1800" b="1" i="0" u="none" strike="noStrike" kern="1200" cap="none" spc="0" normalizeH="0" baseline="0" noProof="0" dirty="0">
                <a:ln>
                  <a:noFill/>
                </a:ln>
                <a:solidFill>
                  <a:schemeClr val="tx1"/>
                </a:solidFill>
                <a:effectLst/>
                <a:uLnTx/>
                <a:uFillTx/>
                <a:latin typeface="+mn-lt"/>
                <a:ea typeface="MS PGothic" pitchFamily="34" charset="-128"/>
                <a:cs typeface="Arial" panose="020B0604020202020204" pitchFamily="34" charset="0"/>
                <a:sym typeface="Arial Bold" charset="0"/>
              </a:rPr>
              <a:t>Umlagefähigkeit der Kosten für die Mülltrennung</a:t>
            </a:r>
            <a:endParaRPr lang="de-DE" sz="1800" dirty="0">
              <a:solidFill>
                <a:schemeClr val="tx1"/>
              </a:solidFill>
              <a:latin typeface="+mn-lt"/>
            </a:endParaRPr>
          </a:p>
        </p:txBody>
      </p:sp>
      <p:sp>
        <p:nvSpPr>
          <p:cNvPr id="3" name="Inhaltsplatzhalter 2">
            <a:extLst>
              <a:ext uri="{FF2B5EF4-FFF2-40B4-BE49-F238E27FC236}">
                <a16:creationId xmlns:a16="http://schemas.microsoft.com/office/drawing/2014/main" id="{ED0EBCCB-A363-8AC2-AA92-2506755B0354}"/>
              </a:ext>
            </a:extLst>
          </p:cNvPr>
          <p:cNvSpPr>
            <a:spLocks noGrp="1"/>
          </p:cNvSpPr>
          <p:nvPr>
            <p:ph idx="1"/>
          </p:nvPr>
        </p:nvSpPr>
        <p:spPr/>
        <p:txBody>
          <a:bodyPr/>
          <a:lstStyle/>
          <a:p>
            <a:pPr marL="0" indent="0">
              <a:buNone/>
            </a:pPr>
            <a:r>
              <a:rPr lang="de-DE" b="1" dirty="0"/>
              <a:t>Frage:</a:t>
            </a:r>
            <a:r>
              <a:rPr lang="de-DE" dirty="0"/>
              <a:t> Stellen die Kosten eines vom Vermieter beauftragten externen Dienstleisters für die Erfassung der Restmüllmenge, der Überprüfung der ordnungsgemäßen Mülltrennung (Kontrolle und ggf. Nachsortierung) und der Reinigung der Standplätze </a:t>
            </a:r>
            <a:r>
              <a:rPr lang="de-DE" b="1" dirty="0"/>
              <a:t>umlagefähige Betriebskosten </a:t>
            </a:r>
            <a:r>
              <a:rPr lang="de-DE" dirty="0"/>
              <a:t>dar?</a:t>
            </a:r>
          </a:p>
        </p:txBody>
      </p:sp>
      <p:sp>
        <p:nvSpPr>
          <p:cNvPr id="4" name="Fußzeilenplatzhalter 3">
            <a:extLst>
              <a:ext uri="{FF2B5EF4-FFF2-40B4-BE49-F238E27FC236}">
                <a16:creationId xmlns:a16="http://schemas.microsoft.com/office/drawing/2014/main" id="{9989975D-5042-C9CA-3C78-F1FBA08599FD}"/>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460442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4E968-BC1A-0F33-2F25-22B32EF2668C}"/>
              </a:ext>
            </a:extLst>
          </p:cNvPr>
          <p:cNvSpPr>
            <a:spLocks noGrp="1"/>
          </p:cNvSpPr>
          <p:nvPr>
            <p:ph type="title"/>
          </p:nvPr>
        </p:nvSpPr>
        <p:spPr/>
        <p:txBody>
          <a:bodyPr/>
          <a:lstStyle/>
          <a:p>
            <a:r>
              <a:rPr kumimoji="0" lang="de-DE" altLang="de-DE" sz="1800" b="1" i="0" u="none" strike="noStrike" kern="1200" cap="none" spc="0" normalizeH="0" baseline="0" noProof="0" dirty="0">
                <a:ln>
                  <a:noFill/>
                </a:ln>
                <a:solidFill>
                  <a:srgbClr val="2F4E61"/>
                </a:solidFill>
                <a:effectLst/>
                <a:uLnTx/>
                <a:uFillTx/>
                <a:latin typeface="+mn-lt"/>
                <a:ea typeface="MS PGothic" pitchFamily="34" charset="-128"/>
                <a:cs typeface="+mn-cs"/>
                <a:sym typeface="Arial Bold" charset="0"/>
              </a:rPr>
              <a:t>BGH- </a:t>
            </a:r>
            <a:r>
              <a:rPr kumimoji="0" lang="de-DE" altLang="de-DE" sz="1800" b="1" i="0" u="none" strike="noStrike" kern="1200" cap="none" spc="0" normalizeH="0" baseline="0" noProof="0" dirty="0">
                <a:ln>
                  <a:noFill/>
                </a:ln>
                <a:solidFill>
                  <a:srgbClr val="000000"/>
                </a:solidFill>
                <a:effectLst/>
                <a:uLnTx/>
                <a:uFillTx/>
                <a:latin typeface="+mn-lt"/>
                <a:ea typeface="MS PGothic" pitchFamily="34" charset="-128"/>
                <a:cs typeface="Arial" panose="020B0604020202020204" pitchFamily="34" charset="0"/>
                <a:sym typeface="Arial Bold" charset="0"/>
              </a:rPr>
              <a:t>Urteil vom 5. Oktober 2022 - VIII ZR 117/21 - NZM 2022, 949: Umlagefähigkeit der Kosten für die Mülltrennung</a:t>
            </a:r>
            <a:endParaRPr lang="de-DE" sz="1800" dirty="0">
              <a:latin typeface="+mn-lt"/>
            </a:endParaRPr>
          </a:p>
        </p:txBody>
      </p:sp>
      <p:sp>
        <p:nvSpPr>
          <p:cNvPr id="3" name="Inhaltsplatzhalter 2">
            <a:extLst>
              <a:ext uri="{FF2B5EF4-FFF2-40B4-BE49-F238E27FC236}">
                <a16:creationId xmlns:a16="http://schemas.microsoft.com/office/drawing/2014/main" id="{C4008597-150F-717F-6DFA-653964836D94}"/>
              </a:ext>
            </a:extLst>
          </p:cNvPr>
          <p:cNvSpPr>
            <a:spLocks noGrp="1"/>
          </p:cNvSpPr>
          <p:nvPr>
            <p:ph idx="1"/>
          </p:nvPr>
        </p:nvSpPr>
        <p:spPr/>
        <p:txBody>
          <a:bodyPr/>
          <a:lstStyle/>
          <a:p>
            <a:pPr marL="0" marR="0" lvl="0" indent="0" algn="l" defTabSz="914400" rtl="0" eaLnBrk="1" fontAlgn="auto" latinLnBrk="0" hangingPunct="1">
              <a:lnSpc>
                <a:spcPct val="100000"/>
              </a:lnSpc>
              <a:spcBef>
                <a:spcPts val="600"/>
              </a:spcBef>
              <a:spcAft>
                <a:spcPts val="600"/>
              </a:spcAft>
              <a:buClrTx/>
              <a:buSzTx/>
              <a:buNone/>
              <a:tabLst/>
              <a:defRPr/>
            </a:pPr>
            <a:r>
              <a:rPr kumimoji="0" lang="de-DE" sz="180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Die Kosten eines externen Dienstleisters für die regelmäßige Kontrolle der Restmüllbehälter des Mietobjekts auf Einhaltung der satzungsmäßigen Vorgaben für die Mülltrennung und für die bei fehlerhafter Abfalltrennung erfolgende Nachsortierung von Hand sind im Wohnraummietverhältnis gemäß § 2 Nr. 8 BetrKV auf den Mieter umlegbare Betriebskosten.</a:t>
            </a:r>
          </a:p>
          <a:p>
            <a:endParaRPr lang="de-DE" dirty="0"/>
          </a:p>
        </p:txBody>
      </p:sp>
      <p:sp>
        <p:nvSpPr>
          <p:cNvPr id="4" name="Fußzeilenplatzhalter 3">
            <a:extLst>
              <a:ext uri="{FF2B5EF4-FFF2-40B4-BE49-F238E27FC236}">
                <a16:creationId xmlns:a16="http://schemas.microsoft.com/office/drawing/2014/main" id="{E2A699ED-37FB-9878-A339-88917249B0F0}"/>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802819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D3C8D5-6C69-8D33-F72E-09F4C1EEA284}"/>
              </a:ext>
            </a:extLst>
          </p:cNvPr>
          <p:cNvSpPr>
            <a:spLocks noGrp="1"/>
          </p:cNvSpPr>
          <p:nvPr>
            <p:ph type="title"/>
          </p:nvPr>
        </p:nvSpPr>
        <p:spPr/>
        <p:txBody>
          <a:bodyPr/>
          <a:lstStyle/>
          <a:p>
            <a:r>
              <a:rPr lang="de-DE" dirty="0"/>
              <a:t>BGH vom 13.09.2023 – AZ VIII ZR 109/229</a:t>
            </a:r>
            <a:br>
              <a:rPr lang="de-DE" dirty="0"/>
            </a:br>
            <a:r>
              <a:rPr lang="de-DE" dirty="0"/>
              <a:t>Berechtigtes Interesse des Mieters auf Untervermietung</a:t>
            </a:r>
          </a:p>
        </p:txBody>
      </p:sp>
      <p:sp>
        <p:nvSpPr>
          <p:cNvPr id="3" name="Inhaltsplatzhalter 2">
            <a:extLst>
              <a:ext uri="{FF2B5EF4-FFF2-40B4-BE49-F238E27FC236}">
                <a16:creationId xmlns:a16="http://schemas.microsoft.com/office/drawing/2014/main" id="{0BD95CB9-1889-4F4E-82CC-D822EB818552}"/>
              </a:ext>
            </a:extLst>
          </p:cNvPr>
          <p:cNvSpPr>
            <a:spLocks noGrp="1"/>
          </p:cNvSpPr>
          <p:nvPr>
            <p:ph idx="1"/>
          </p:nvPr>
        </p:nvSpPr>
        <p:spPr/>
        <p:txBody>
          <a:bodyPr/>
          <a:lstStyle/>
          <a:p>
            <a:pPr marL="0" indent="0" algn="l">
              <a:buNone/>
            </a:pPr>
            <a:r>
              <a:rPr lang="de-DE" sz="1800" b="0" i="0" u="none" strike="noStrike" baseline="0" dirty="0">
                <a:latin typeface="Arial" panose="020B0604020202020204" pitchFamily="34" charset="0"/>
              </a:rPr>
              <a:t>1. </a:t>
            </a:r>
            <a:r>
              <a:rPr lang="de-DE" sz="1800" b="1" i="0" u="none" strike="noStrike" baseline="0" dirty="0">
                <a:latin typeface="Arial" panose="020B0604020202020204" pitchFamily="34" charset="0"/>
              </a:rPr>
              <a:t>Der Sachverhalt</a:t>
            </a:r>
          </a:p>
          <a:p>
            <a:pPr marL="0" indent="0" algn="l">
              <a:buNone/>
            </a:pPr>
            <a:r>
              <a:rPr lang="de-DE" sz="1800" b="0" i="0" u="none" strike="noStrike" baseline="0" dirty="0">
                <a:latin typeface="Arial" panose="020B0604020202020204" pitchFamily="34" charset="0"/>
              </a:rPr>
              <a:t>Der Mieter einer Drei-Zimmer-Wohnung in Berlin verlangte von seinem Vermieter die Zustimmung zur Untervermietung zweier Zimmer. Er bewohnt die Wohnung seit 2014, zog dann aber mit seiner inzwischen gewachsenen Familie an den Stadtrand. Seine Berliner Wohnung behielt der Mieter bei und trug vor, von dort aus seine Arbeitsstätte in zehn Gehminuten erreichen zu können. Als Geschäftsführer einer Spedition für Geschäfte in Asien müsse er oft auch nachts arbeiten und übernachte dann auch in Berlin. Daher behalte er ein Zimmer der Wohnung für sich und vermietete die anderen beiden Zimmer unter. Der Vermieter willigte in die Untervermietung nur für ein Jahr ein und verweigerte eine Verlängerung.</a:t>
            </a:r>
            <a:endParaRPr lang="de-DE" dirty="0"/>
          </a:p>
        </p:txBody>
      </p:sp>
      <p:sp>
        <p:nvSpPr>
          <p:cNvPr id="4" name="Fußzeilenplatzhalter 3">
            <a:extLst>
              <a:ext uri="{FF2B5EF4-FFF2-40B4-BE49-F238E27FC236}">
                <a16:creationId xmlns:a16="http://schemas.microsoft.com/office/drawing/2014/main" id="{85E588F1-6CA7-A159-8486-52E88252D203}"/>
              </a:ext>
            </a:extLst>
          </p:cNvPr>
          <p:cNvSpPr>
            <a:spLocks noGrp="1"/>
          </p:cNvSpPr>
          <p:nvPr>
            <p:ph type="ftr" sz="quarter" idx="3"/>
          </p:nvPr>
        </p:nvSpPr>
        <p:spPr/>
        <p:txBody>
          <a:bodyPr/>
          <a:lstStyle/>
          <a:p>
            <a:pPr>
              <a:defRPr/>
            </a:pPr>
            <a:r>
              <a:rPr lang="de-DE"/>
              <a:t>Jahresabschlussschulung 2023</a:t>
            </a:r>
            <a:endParaRPr lang="de-DE" dirty="0"/>
          </a:p>
        </p:txBody>
      </p:sp>
      <mc:AlternateContent xmlns:mc="http://schemas.openxmlformats.org/markup-compatibility/2006" xmlns:p14="http://schemas.microsoft.com/office/powerpoint/2010/main">
        <mc:Choice Requires="p14">
          <p:contentPart p14:bwMode="auto" r:id="rId2">
            <p14:nvContentPartPr>
              <p14:cNvPr id="7" name="Freihand 6">
                <a:extLst>
                  <a:ext uri="{FF2B5EF4-FFF2-40B4-BE49-F238E27FC236}">
                    <a16:creationId xmlns:a16="http://schemas.microsoft.com/office/drawing/2014/main" id="{8FDF58D0-3D2D-9DAB-2E46-057A3851D47A}"/>
                  </a:ext>
                </a:extLst>
              </p14:cNvPr>
              <p14:cNvContentPartPr/>
              <p14:nvPr/>
            </p14:nvContentPartPr>
            <p14:xfrm>
              <a:off x="1842445" y="1985882"/>
              <a:ext cx="5183280" cy="64440"/>
            </p14:xfrm>
          </p:contentPart>
        </mc:Choice>
        <mc:Fallback xmlns="">
          <p:pic>
            <p:nvPicPr>
              <p:cNvPr id="7" name="Freihand 6">
                <a:extLst>
                  <a:ext uri="{FF2B5EF4-FFF2-40B4-BE49-F238E27FC236}">
                    <a16:creationId xmlns:a16="http://schemas.microsoft.com/office/drawing/2014/main" id="{8FDF58D0-3D2D-9DAB-2E46-057A3851D47A}"/>
                  </a:ext>
                </a:extLst>
              </p:cNvPr>
              <p:cNvPicPr/>
              <p:nvPr/>
            </p:nvPicPr>
            <p:blipFill>
              <a:blip r:embed="rId3"/>
              <a:stretch>
                <a:fillRect/>
              </a:stretch>
            </p:blipFill>
            <p:spPr>
              <a:xfrm>
                <a:off x="1788445" y="1877882"/>
                <a:ext cx="52909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Freihand 7">
                <a:extLst>
                  <a:ext uri="{FF2B5EF4-FFF2-40B4-BE49-F238E27FC236}">
                    <a16:creationId xmlns:a16="http://schemas.microsoft.com/office/drawing/2014/main" id="{B8811FFA-DAA8-F9A9-E3D0-C1F1A42805D9}"/>
                  </a:ext>
                </a:extLst>
              </p14:cNvPr>
              <p14:cNvContentPartPr/>
              <p14:nvPr/>
            </p14:nvContentPartPr>
            <p14:xfrm>
              <a:off x="1546525" y="2472962"/>
              <a:ext cx="1738800" cy="84600"/>
            </p14:xfrm>
          </p:contentPart>
        </mc:Choice>
        <mc:Fallback xmlns="">
          <p:pic>
            <p:nvPicPr>
              <p:cNvPr id="8" name="Freihand 7">
                <a:extLst>
                  <a:ext uri="{FF2B5EF4-FFF2-40B4-BE49-F238E27FC236}">
                    <a16:creationId xmlns:a16="http://schemas.microsoft.com/office/drawing/2014/main" id="{B8811FFA-DAA8-F9A9-E3D0-C1F1A42805D9}"/>
                  </a:ext>
                </a:extLst>
              </p:cNvPr>
              <p:cNvPicPr/>
              <p:nvPr/>
            </p:nvPicPr>
            <p:blipFill>
              <a:blip r:embed="rId5"/>
              <a:stretch>
                <a:fillRect/>
              </a:stretch>
            </p:blipFill>
            <p:spPr>
              <a:xfrm>
                <a:off x="1492885" y="2364962"/>
                <a:ext cx="18464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Freihand 8">
                <a:extLst>
                  <a:ext uri="{FF2B5EF4-FFF2-40B4-BE49-F238E27FC236}">
                    <a16:creationId xmlns:a16="http://schemas.microsoft.com/office/drawing/2014/main" id="{B5E5A4CC-6B96-F508-4FFB-1218F4962538}"/>
                  </a:ext>
                </a:extLst>
              </p14:cNvPr>
              <p14:cNvContentPartPr/>
              <p14:nvPr/>
            </p14:nvContentPartPr>
            <p14:xfrm>
              <a:off x="2089765" y="2810642"/>
              <a:ext cx="5215320" cy="42840"/>
            </p14:xfrm>
          </p:contentPart>
        </mc:Choice>
        <mc:Fallback xmlns="">
          <p:pic>
            <p:nvPicPr>
              <p:cNvPr id="9" name="Freihand 8">
                <a:extLst>
                  <a:ext uri="{FF2B5EF4-FFF2-40B4-BE49-F238E27FC236}">
                    <a16:creationId xmlns:a16="http://schemas.microsoft.com/office/drawing/2014/main" id="{B5E5A4CC-6B96-F508-4FFB-1218F4962538}"/>
                  </a:ext>
                </a:extLst>
              </p:cNvPr>
              <p:cNvPicPr/>
              <p:nvPr/>
            </p:nvPicPr>
            <p:blipFill>
              <a:blip r:embed="rId7"/>
              <a:stretch>
                <a:fillRect/>
              </a:stretch>
            </p:blipFill>
            <p:spPr>
              <a:xfrm>
                <a:off x="2035765" y="2702642"/>
                <a:ext cx="53229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61E9DBB5-E92D-A609-EB4D-03F257A3B8AD}"/>
                  </a:ext>
                </a:extLst>
              </p14:cNvPr>
              <p14:cNvContentPartPr/>
              <p14:nvPr/>
            </p14:nvContentPartPr>
            <p14:xfrm>
              <a:off x="4255165" y="3334082"/>
              <a:ext cx="3513960" cy="62640"/>
            </p14:xfrm>
          </p:contentPart>
        </mc:Choice>
        <mc:Fallback xmlns="">
          <p:pic>
            <p:nvPicPr>
              <p:cNvPr id="10" name="Freihand 9">
                <a:extLst>
                  <a:ext uri="{FF2B5EF4-FFF2-40B4-BE49-F238E27FC236}">
                    <a16:creationId xmlns:a16="http://schemas.microsoft.com/office/drawing/2014/main" id="{61E9DBB5-E92D-A609-EB4D-03F257A3B8AD}"/>
                  </a:ext>
                </a:extLst>
              </p:cNvPr>
              <p:cNvPicPr/>
              <p:nvPr/>
            </p:nvPicPr>
            <p:blipFill>
              <a:blip r:embed="rId9"/>
              <a:stretch>
                <a:fillRect/>
              </a:stretch>
            </p:blipFill>
            <p:spPr>
              <a:xfrm>
                <a:off x="4201525" y="3226442"/>
                <a:ext cx="362160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49DCC984-2339-DFF4-16BE-97F08EFD2D3D}"/>
                  </a:ext>
                </a:extLst>
              </p14:cNvPr>
              <p14:cNvContentPartPr/>
              <p14:nvPr/>
            </p14:nvContentPartPr>
            <p14:xfrm>
              <a:off x="709885" y="3560162"/>
              <a:ext cx="5051880" cy="242280"/>
            </p14:xfrm>
          </p:contentPart>
        </mc:Choice>
        <mc:Fallback xmlns="">
          <p:pic>
            <p:nvPicPr>
              <p:cNvPr id="11" name="Freihand 10">
                <a:extLst>
                  <a:ext uri="{FF2B5EF4-FFF2-40B4-BE49-F238E27FC236}">
                    <a16:creationId xmlns:a16="http://schemas.microsoft.com/office/drawing/2014/main" id="{49DCC984-2339-DFF4-16BE-97F08EFD2D3D}"/>
                  </a:ext>
                </a:extLst>
              </p:cNvPr>
              <p:cNvPicPr/>
              <p:nvPr/>
            </p:nvPicPr>
            <p:blipFill>
              <a:blip r:embed="rId11"/>
              <a:stretch>
                <a:fillRect/>
              </a:stretch>
            </p:blipFill>
            <p:spPr>
              <a:xfrm>
                <a:off x="655885" y="3452522"/>
                <a:ext cx="515952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AAA43A7E-597B-1135-AD70-9940B7042A36}"/>
                  </a:ext>
                </a:extLst>
              </p14:cNvPr>
              <p14:cNvContentPartPr/>
              <p14:nvPr/>
            </p14:nvContentPartPr>
            <p14:xfrm>
              <a:off x="2770165" y="4221122"/>
              <a:ext cx="3437280" cy="69120"/>
            </p14:xfrm>
          </p:contentPart>
        </mc:Choice>
        <mc:Fallback xmlns="">
          <p:pic>
            <p:nvPicPr>
              <p:cNvPr id="12" name="Freihand 11">
                <a:extLst>
                  <a:ext uri="{FF2B5EF4-FFF2-40B4-BE49-F238E27FC236}">
                    <a16:creationId xmlns:a16="http://schemas.microsoft.com/office/drawing/2014/main" id="{AAA43A7E-597B-1135-AD70-9940B7042A36}"/>
                  </a:ext>
                </a:extLst>
              </p:cNvPr>
              <p:cNvPicPr/>
              <p:nvPr/>
            </p:nvPicPr>
            <p:blipFill>
              <a:blip r:embed="rId13"/>
              <a:stretch>
                <a:fillRect/>
              </a:stretch>
            </p:blipFill>
            <p:spPr>
              <a:xfrm>
                <a:off x="2716525" y="4113122"/>
                <a:ext cx="3544920" cy="284760"/>
              </a:xfrm>
              <a:prstGeom prst="rect">
                <a:avLst/>
              </a:prstGeom>
            </p:spPr>
          </p:pic>
        </mc:Fallback>
      </mc:AlternateContent>
    </p:spTree>
    <p:extLst>
      <p:ext uri="{BB962C8B-B14F-4D97-AF65-F5344CB8AC3E}">
        <p14:creationId xmlns:p14="http://schemas.microsoft.com/office/powerpoint/2010/main" val="205585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9FC5CF-FE63-AE33-8AA8-B27801E20E22}"/>
              </a:ext>
            </a:extLst>
          </p:cNvPr>
          <p:cNvSpPr>
            <a:spLocks noGrp="1"/>
          </p:cNvSpPr>
          <p:nvPr>
            <p:ph type="title"/>
          </p:nvPr>
        </p:nvSpPr>
        <p:spPr/>
        <p:txBody>
          <a:bodyPr/>
          <a:lstStyle/>
          <a:p>
            <a:r>
              <a:rPr lang="de-DE" dirty="0"/>
              <a:t>2. Entscheidungsgründe</a:t>
            </a:r>
          </a:p>
        </p:txBody>
      </p:sp>
      <p:sp>
        <p:nvSpPr>
          <p:cNvPr id="3" name="Inhaltsplatzhalter 2">
            <a:extLst>
              <a:ext uri="{FF2B5EF4-FFF2-40B4-BE49-F238E27FC236}">
                <a16:creationId xmlns:a16="http://schemas.microsoft.com/office/drawing/2014/main" id="{1C571371-6196-C89D-378A-2C649562F78E}"/>
              </a:ext>
            </a:extLst>
          </p:cNvPr>
          <p:cNvSpPr>
            <a:spLocks noGrp="1"/>
          </p:cNvSpPr>
          <p:nvPr>
            <p:ph idx="1"/>
          </p:nvPr>
        </p:nvSpPr>
        <p:spPr/>
        <p:txBody>
          <a:bodyPr/>
          <a:lstStyle/>
          <a:p>
            <a:pPr marL="0" indent="0" algn="l">
              <a:buNone/>
            </a:pPr>
            <a:r>
              <a:rPr lang="de-DE" sz="1800" b="0" i="0" u="none" strike="noStrike" baseline="0" dirty="0">
                <a:latin typeface="Arial" panose="020B0604020202020204" pitchFamily="34" charset="0"/>
              </a:rPr>
              <a:t>Ob die Wohnung Hauptwohnsitz oder nur eine Nebenwohnung sei, war für den BGH nicht entscheidend. Entscheidend sei, dass der Mieter den Gewahrsam an dem Wohnraum nicht vollständig aufgebe. Zweck von § 553 Abs. 1 BGB sei es, dem Mieter die Wohnung, an der er festhalten will, zu erhalten. Der Gesetzgeber habe die Formulierung in der Vorgängernorm § 549 Abs. 2 BGB von "dringendem Interesse" zu </a:t>
            </a:r>
            <a:r>
              <a:rPr lang="de-DE" sz="1800" b="0" i="0" u="none" strike="noStrike" baseline="0">
                <a:latin typeface="Arial" panose="020B0604020202020204" pitchFamily="34" charset="0"/>
              </a:rPr>
              <a:t>"berechtigtem Interesse</a:t>
            </a:r>
            <a:r>
              <a:rPr lang="de-DE" sz="1800" b="0" i="0" u="none" strike="noStrike" baseline="0" dirty="0">
                <a:latin typeface="Arial" panose="020B0604020202020204" pitchFamily="34" charset="0"/>
              </a:rPr>
              <a:t>" geändert und damit den Anwendungsbereich zugunsten des Mieters erweitert. Nach BGH "gehen daher die berechtigten Interessen des Mieters den Interessen des Vermieters grundsätzlich vor. Sie haben nur dann zurückzustehen, wenn die beabsichtigte Gebrauchsüberlassung für den Vermieter unzumutbar wäre". Der Zweck des § 553 Abs. 1 BGB liege auch darin, die Mobilität und Flexibilität zu erhalten, wenn der Mieter etwa aus beruflichen Gründen einen doppelten Haushalt führen müsse.</a:t>
            </a:r>
            <a:endParaRPr lang="de-DE" dirty="0"/>
          </a:p>
        </p:txBody>
      </p:sp>
      <p:sp>
        <p:nvSpPr>
          <p:cNvPr id="4" name="Fußzeilenplatzhalter 3">
            <a:extLst>
              <a:ext uri="{FF2B5EF4-FFF2-40B4-BE49-F238E27FC236}">
                <a16:creationId xmlns:a16="http://schemas.microsoft.com/office/drawing/2014/main" id="{726C924B-C39F-BB51-DB26-5C394F74D7B3}"/>
              </a:ext>
            </a:extLst>
          </p:cNvPr>
          <p:cNvSpPr>
            <a:spLocks noGrp="1"/>
          </p:cNvSpPr>
          <p:nvPr>
            <p:ph type="ftr" sz="quarter" idx="3"/>
          </p:nvPr>
        </p:nvSpPr>
        <p:spPr/>
        <p:txBody>
          <a:bodyPr/>
          <a:lstStyle/>
          <a:p>
            <a:pPr>
              <a:defRPr/>
            </a:pPr>
            <a:r>
              <a:rPr lang="de-DE"/>
              <a:t>Jahresabschlussschulung 2023</a:t>
            </a:r>
            <a:endParaRPr lang="de-DE" dirty="0"/>
          </a:p>
        </p:txBody>
      </p:sp>
      <mc:AlternateContent xmlns:mc="http://schemas.openxmlformats.org/markup-compatibility/2006" xmlns:p14="http://schemas.microsoft.com/office/powerpoint/2010/main">
        <mc:Choice Requires="p14">
          <p:contentPart p14:bwMode="auto" r:id="rId2">
            <p14:nvContentPartPr>
              <p14:cNvPr id="10" name="Freihand 9">
                <a:extLst>
                  <a:ext uri="{FF2B5EF4-FFF2-40B4-BE49-F238E27FC236}">
                    <a16:creationId xmlns:a16="http://schemas.microsoft.com/office/drawing/2014/main" id="{79FC3251-EB6D-4D0F-1856-CA05FC12B264}"/>
                  </a:ext>
                </a:extLst>
              </p14:cNvPr>
              <p14:cNvContentPartPr/>
              <p14:nvPr/>
            </p14:nvContentPartPr>
            <p14:xfrm>
              <a:off x="755965" y="1752602"/>
              <a:ext cx="5734080" cy="124560"/>
            </p14:xfrm>
          </p:contentPart>
        </mc:Choice>
        <mc:Fallback xmlns="">
          <p:pic>
            <p:nvPicPr>
              <p:cNvPr id="10" name="Freihand 9">
                <a:extLst>
                  <a:ext uri="{FF2B5EF4-FFF2-40B4-BE49-F238E27FC236}">
                    <a16:creationId xmlns:a16="http://schemas.microsoft.com/office/drawing/2014/main" id="{79FC3251-EB6D-4D0F-1856-CA05FC12B264}"/>
                  </a:ext>
                </a:extLst>
              </p:cNvPr>
              <p:cNvPicPr/>
              <p:nvPr/>
            </p:nvPicPr>
            <p:blipFill>
              <a:blip r:embed="rId9"/>
              <a:stretch>
                <a:fillRect/>
              </a:stretch>
            </p:blipFill>
            <p:spPr>
              <a:xfrm>
                <a:off x="701965" y="1644602"/>
                <a:ext cx="584172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C34B352D-D0AE-1274-364C-24E7B36EC732}"/>
                  </a:ext>
                </a:extLst>
              </p14:cNvPr>
              <p14:cNvContentPartPr/>
              <p14:nvPr/>
            </p14:nvContentPartPr>
            <p14:xfrm>
              <a:off x="1739125" y="4028522"/>
              <a:ext cx="1319760" cy="23760"/>
            </p14:xfrm>
          </p:contentPart>
        </mc:Choice>
        <mc:Fallback xmlns="">
          <p:pic>
            <p:nvPicPr>
              <p:cNvPr id="11" name="Freihand 10">
                <a:extLst>
                  <a:ext uri="{FF2B5EF4-FFF2-40B4-BE49-F238E27FC236}">
                    <a16:creationId xmlns:a16="http://schemas.microsoft.com/office/drawing/2014/main" id="{C34B352D-D0AE-1274-364C-24E7B36EC732}"/>
                  </a:ext>
                </a:extLst>
              </p:cNvPr>
              <p:cNvPicPr/>
              <p:nvPr/>
            </p:nvPicPr>
            <p:blipFill>
              <a:blip r:embed="rId11"/>
              <a:stretch>
                <a:fillRect/>
              </a:stretch>
            </p:blipFill>
            <p:spPr>
              <a:xfrm>
                <a:off x="1685485" y="3920522"/>
                <a:ext cx="14274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D93220FC-AF91-99A8-C113-6C6D979ACA0D}"/>
                  </a:ext>
                </a:extLst>
              </p14:cNvPr>
              <p14:cNvContentPartPr/>
              <p14:nvPr/>
            </p14:nvContentPartPr>
            <p14:xfrm>
              <a:off x="6049765" y="3210242"/>
              <a:ext cx="2255040" cy="14400"/>
            </p14:xfrm>
          </p:contentPart>
        </mc:Choice>
        <mc:Fallback xmlns="">
          <p:pic>
            <p:nvPicPr>
              <p:cNvPr id="12" name="Freihand 11">
                <a:extLst>
                  <a:ext uri="{FF2B5EF4-FFF2-40B4-BE49-F238E27FC236}">
                    <a16:creationId xmlns:a16="http://schemas.microsoft.com/office/drawing/2014/main" id="{D93220FC-AF91-99A8-C113-6C6D979ACA0D}"/>
                  </a:ext>
                </a:extLst>
              </p:cNvPr>
              <p:cNvPicPr/>
              <p:nvPr/>
            </p:nvPicPr>
            <p:blipFill>
              <a:blip r:embed="rId13"/>
              <a:stretch>
                <a:fillRect/>
              </a:stretch>
            </p:blipFill>
            <p:spPr>
              <a:xfrm>
                <a:off x="5996125" y="3102242"/>
                <a:ext cx="23626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154D8ACF-878F-C7A6-B90A-A222E4A91FD8}"/>
                  </a:ext>
                </a:extLst>
              </p14:cNvPr>
              <p14:cNvContentPartPr/>
              <p14:nvPr/>
            </p14:nvContentPartPr>
            <p14:xfrm>
              <a:off x="4695445" y="3223922"/>
              <a:ext cx="1291680" cy="21240"/>
            </p14:xfrm>
          </p:contentPart>
        </mc:Choice>
        <mc:Fallback xmlns="">
          <p:pic>
            <p:nvPicPr>
              <p:cNvPr id="13" name="Freihand 12">
                <a:extLst>
                  <a:ext uri="{FF2B5EF4-FFF2-40B4-BE49-F238E27FC236}">
                    <a16:creationId xmlns:a16="http://schemas.microsoft.com/office/drawing/2014/main" id="{154D8ACF-878F-C7A6-B90A-A222E4A91FD8}"/>
                  </a:ext>
                </a:extLst>
              </p:cNvPr>
              <p:cNvPicPr/>
              <p:nvPr/>
            </p:nvPicPr>
            <p:blipFill>
              <a:blip r:embed="rId15"/>
              <a:stretch>
                <a:fillRect/>
              </a:stretch>
            </p:blipFill>
            <p:spPr>
              <a:xfrm>
                <a:off x="4641805" y="3115922"/>
                <a:ext cx="13993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87067E8B-EAC3-6639-F5E3-4445B8DA84C5}"/>
                  </a:ext>
                </a:extLst>
              </p14:cNvPr>
              <p14:cNvContentPartPr/>
              <p14:nvPr/>
            </p14:nvContentPartPr>
            <p14:xfrm>
              <a:off x="2976445" y="3216362"/>
              <a:ext cx="549360" cy="63360"/>
            </p14:xfrm>
          </p:contentPart>
        </mc:Choice>
        <mc:Fallback xmlns="">
          <p:pic>
            <p:nvPicPr>
              <p:cNvPr id="14" name="Freihand 13">
                <a:extLst>
                  <a:ext uri="{FF2B5EF4-FFF2-40B4-BE49-F238E27FC236}">
                    <a16:creationId xmlns:a16="http://schemas.microsoft.com/office/drawing/2014/main" id="{87067E8B-EAC3-6639-F5E3-4445B8DA84C5}"/>
                  </a:ext>
                </a:extLst>
              </p:cNvPr>
              <p:cNvPicPr/>
              <p:nvPr/>
            </p:nvPicPr>
            <p:blipFill>
              <a:blip r:embed="rId17"/>
              <a:stretch>
                <a:fillRect/>
              </a:stretch>
            </p:blipFill>
            <p:spPr>
              <a:xfrm>
                <a:off x="2922805" y="3108362"/>
                <a:ext cx="6570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6B81DB4F-A735-CA12-81CC-EEBFC55BC204}"/>
                  </a:ext>
                </a:extLst>
              </p14:cNvPr>
              <p14:cNvContentPartPr/>
              <p14:nvPr/>
            </p14:nvContentPartPr>
            <p14:xfrm>
              <a:off x="3911725" y="3477002"/>
              <a:ext cx="1733400" cy="57600"/>
            </p14:xfrm>
          </p:contentPart>
        </mc:Choice>
        <mc:Fallback xmlns="">
          <p:pic>
            <p:nvPicPr>
              <p:cNvPr id="15" name="Freihand 14">
                <a:extLst>
                  <a:ext uri="{FF2B5EF4-FFF2-40B4-BE49-F238E27FC236}">
                    <a16:creationId xmlns:a16="http://schemas.microsoft.com/office/drawing/2014/main" id="{6B81DB4F-A735-CA12-81CC-EEBFC55BC204}"/>
                  </a:ext>
                </a:extLst>
              </p:cNvPr>
              <p:cNvPicPr/>
              <p:nvPr/>
            </p:nvPicPr>
            <p:blipFill>
              <a:blip r:embed="rId19"/>
              <a:stretch>
                <a:fillRect/>
              </a:stretch>
            </p:blipFill>
            <p:spPr>
              <a:xfrm>
                <a:off x="3858085" y="3369362"/>
                <a:ext cx="18410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33A14BD4-0C00-30CE-1D4A-FE05806F1868}"/>
                  </a:ext>
                </a:extLst>
              </p14:cNvPr>
              <p14:cNvContentPartPr/>
              <p14:nvPr/>
            </p14:nvContentPartPr>
            <p14:xfrm>
              <a:off x="7273765" y="3759242"/>
              <a:ext cx="720000" cy="21960"/>
            </p14:xfrm>
          </p:contentPart>
        </mc:Choice>
        <mc:Fallback xmlns="">
          <p:pic>
            <p:nvPicPr>
              <p:cNvPr id="16" name="Freihand 15">
                <a:extLst>
                  <a:ext uri="{FF2B5EF4-FFF2-40B4-BE49-F238E27FC236}">
                    <a16:creationId xmlns:a16="http://schemas.microsoft.com/office/drawing/2014/main" id="{33A14BD4-0C00-30CE-1D4A-FE05806F1868}"/>
                  </a:ext>
                </a:extLst>
              </p:cNvPr>
              <p:cNvPicPr/>
              <p:nvPr/>
            </p:nvPicPr>
            <p:blipFill>
              <a:blip r:embed="rId21"/>
              <a:stretch>
                <a:fillRect/>
              </a:stretch>
            </p:blipFill>
            <p:spPr>
              <a:xfrm>
                <a:off x="7219765" y="3651602"/>
                <a:ext cx="8276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6CE89468-333C-5D71-D59C-ADBCAA5CAA6E}"/>
                  </a:ext>
                </a:extLst>
              </p14:cNvPr>
              <p14:cNvContentPartPr/>
              <p14:nvPr/>
            </p14:nvContentPartPr>
            <p14:xfrm>
              <a:off x="584245" y="4014482"/>
              <a:ext cx="1059120" cy="21960"/>
            </p14:xfrm>
          </p:contentPart>
        </mc:Choice>
        <mc:Fallback xmlns="">
          <p:pic>
            <p:nvPicPr>
              <p:cNvPr id="17" name="Freihand 16">
                <a:extLst>
                  <a:ext uri="{FF2B5EF4-FFF2-40B4-BE49-F238E27FC236}">
                    <a16:creationId xmlns:a16="http://schemas.microsoft.com/office/drawing/2014/main" id="{6CE89468-333C-5D71-D59C-ADBCAA5CAA6E}"/>
                  </a:ext>
                </a:extLst>
              </p:cNvPr>
              <p:cNvPicPr/>
              <p:nvPr/>
            </p:nvPicPr>
            <p:blipFill>
              <a:blip r:embed="rId23"/>
              <a:stretch>
                <a:fillRect/>
              </a:stretch>
            </p:blipFill>
            <p:spPr>
              <a:xfrm>
                <a:off x="530245" y="3906482"/>
                <a:ext cx="1166760" cy="237600"/>
              </a:xfrm>
              <a:prstGeom prst="rect">
                <a:avLst/>
              </a:prstGeom>
            </p:spPr>
          </p:pic>
        </mc:Fallback>
      </mc:AlternateContent>
    </p:spTree>
    <p:extLst>
      <p:ext uri="{BB962C8B-B14F-4D97-AF65-F5344CB8AC3E}">
        <p14:creationId xmlns:p14="http://schemas.microsoft.com/office/powerpoint/2010/main" val="65570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FEAB8-72CB-06E2-7AB7-D9E74C9F9DFF}"/>
              </a:ext>
            </a:extLst>
          </p:cNvPr>
          <p:cNvSpPr>
            <a:spLocks noGrp="1"/>
          </p:cNvSpPr>
          <p:nvPr>
            <p:ph type="title"/>
          </p:nvPr>
        </p:nvSpPr>
        <p:spPr/>
        <p:txBody>
          <a:bodyPr/>
          <a:lstStyle/>
          <a:p>
            <a:r>
              <a:rPr lang="de-DE" dirty="0"/>
              <a:t>Kleine Anfrage aus der Praxis der Betriebskosten</a:t>
            </a:r>
          </a:p>
        </p:txBody>
      </p:sp>
      <p:sp>
        <p:nvSpPr>
          <p:cNvPr id="3" name="Inhaltsplatzhalter 2">
            <a:extLst>
              <a:ext uri="{FF2B5EF4-FFF2-40B4-BE49-F238E27FC236}">
                <a16:creationId xmlns:a16="http://schemas.microsoft.com/office/drawing/2014/main" id="{CCF01198-42D7-B43E-08DF-31D8BF59128D}"/>
              </a:ext>
            </a:extLst>
          </p:cNvPr>
          <p:cNvSpPr>
            <a:spLocks noGrp="1"/>
          </p:cNvSpPr>
          <p:nvPr>
            <p:ph idx="1"/>
          </p:nvPr>
        </p:nvSpPr>
        <p:spPr/>
        <p:txBody>
          <a:bodyPr/>
          <a:lstStyle/>
          <a:p>
            <a:pPr marL="0" indent="0" algn="ctr">
              <a:buNone/>
            </a:pPr>
            <a:endParaRPr lang="de-DE" sz="2000" b="1" dirty="0"/>
          </a:p>
          <a:p>
            <a:pPr marL="0" indent="0" algn="ctr">
              <a:buNone/>
            </a:pPr>
            <a:endParaRPr lang="de-DE" sz="2000" b="1" dirty="0"/>
          </a:p>
          <a:p>
            <a:pPr marL="0" indent="0" algn="ctr">
              <a:buNone/>
            </a:pPr>
            <a:r>
              <a:rPr lang="de-DE" sz="2000" b="1" dirty="0"/>
              <a:t>Darstellung Vorauszahlungen von Betriebskosten im Miet-/ Nutzungsvertrag?</a:t>
            </a:r>
          </a:p>
        </p:txBody>
      </p:sp>
      <p:sp>
        <p:nvSpPr>
          <p:cNvPr id="4" name="Fußzeilenplatzhalter 3">
            <a:extLst>
              <a:ext uri="{FF2B5EF4-FFF2-40B4-BE49-F238E27FC236}">
                <a16:creationId xmlns:a16="http://schemas.microsoft.com/office/drawing/2014/main" id="{D57708BC-C25D-37CE-6360-B871B17A290A}"/>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780856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FE27B-9D2C-C56D-1B9F-FFD13AAC570A}"/>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EA2448DF-6DB2-1703-72AA-2208CC3D4E04}"/>
              </a:ext>
            </a:extLst>
          </p:cNvPr>
          <p:cNvSpPr>
            <a:spLocks noGrp="1"/>
          </p:cNvSpPr>
          <p:nvPr>
            <p:ph idx="1"/>
          </p:nvPr>
        </p:nvSpPr>
        <p:spPr/>
        <p:txBody>
          <a:bodyPr/>
          <a:lstStyle/>
          <a:p>
            <a:pPr marL="0" indent="0" algn="ctr">
              <a:buNone/>
            </a:pPr>
            <a:endParaRPr lang="de-DE" sz="2400" b="1" dirty="0"/>
          </a:p>
          <a:p>
            <a:pPr marL="0" indent="0" algn="ctr">
              <a:buNone/>
            </a:pPr>
            <a:endParaRPr lang="de-DE" sz="2400" b="1" dirty="0"/>
          </a:p>
          <a:p>
            <a:pPr marL="0" indent="0" algn="ctr">
              <a:buNone/>
            </a:pPr>
            <a:r>
              <a:rPr lang="de-DE" sz="2400" b="1" dirty="0"/>
              <a:t>4. Neue Gesetzgebung 2023/ 2024</a:t>
            </a:r>
          </a:p>
        </p:txBody>
      </p:sp>
      <p:sp>
        <p:nvSpPr>
          <p:cNvPr id="4" name="Fußzeilenplatzhalter 3">
            <a:extLst>
              <a:ext uri="{FF2B5EF4-FFF2-40B4-BE49-F238E27FC236}">
                <a16:creationId xmlns:a16="http://schemas.microsoft.com/office/drawing/2014/main" id="{70DA723B-1801-DA2D-6D73-801FDD514C08}"/>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142782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FE23AB-17C6-C697-C306-647BABC08D0C}"/>
              </a:ext>
            </a:extLst>
          </p:cNvPr>
          <p:cNvSpPr>
            <a:spLocks noGrp="1"/>
          </p:cNvSpPr>
          <p:nvPr>
            <p:ph type="title"/>
          </p:nvPr>
        </p:nvSpPr>
        <p:spPr/>
        <p:txBody>
          <a:bodyPr/>
          <a:lstStyle/>
          <a:p>
            <a:r>
              <a:rPr lang="de-DE" dirty="0">
                <a:solidFill>
                  <a:schemeClr val="tx1"/>
                </a:solidFill>
              </a:rPr>
              <a:t>Neue Gesetze ab 01.01.2024</a:t>
            </a:r>
          </a:p>
        </p:txBody>
      </p:sp>
      <p:sp>
        <p:nvSpPr>
          <p:cNvPr id="3" name="Inhaltsplatzhalter 2">
            <a:extLst>
              <a:ext uri="{FF2B5EF4-FFF2-40B4-BE49-F238E27FC236}">
                <a16:creationId xmlns:a16="http://schemas.microsoft.com/office/drawing/2014/main" id="{E8BB935C-CDA7-EB0B-DAB6-2F9C80654C9B}"/>
              </a:ext>
            </a:extLst>
          </p:cNvPr>
          <p:cNvSpPr>
            <a:spLocks noGrp="1"/>
          </p:cNvSpPr>
          <p:nvPr>
            <p:ph idx="1"/>
          </p:nvPr>
        </p:nvSpPr>
        <p:spPr/>
        <p:txBody>
          <a:bodyPr/>
          <a:lstStyle/>
          <a:p>
            <a:pPr marL="0" indent="0">
              <a:buNone/>
            </a:pPr>
            <a:r>
              <a:rPr lang="de-DE" sz="1600" dirty="0"/>
              <a:t>- </a:t>
            </a:r>
            <a:r>
              <a:rPr lang="de-DE" sz="1600" b="1" dirty="0"/>
              <a:t>GEG- Gebäudeenergiegesetz </a:t>
            </a:r>
            <a:r>
              <a:rPr lang="de-DE" sz="1600" dirty="0"/>
              <a:t>(sog. Heizungsgesetz) ab 01.01.2024</a:t>
            </a:r>
          </a:p>
          <a:p>
            <a:pPr marL="0" indent="0">
              <a:buNone/>
            </a:pPr>
            <a:r>
              <a:rPr kumimoji="0" lang="de-DE" sz="16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lang="de-DE" sz="1600" b="1" dirty="0"/>
              <a:t>Wärmeplanungsgesetz (WPG)</a:t>
            </a:r>
            <a:r>
              <a:rPr kumimoji="0" lang="de-DE"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de-DE"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ab 01.01.2024</a:t>
            </a:r>
            <a:r>
              <a:rPr kumimoji="0" lang="de-DE"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0" indent="0">
              <a:buNone/>
            </a:pPr>
            <a:r>
              <a:rPr lang="de-DE" sz="1600" b="1" dirty="0"/>
              <a:t>- Preisbremsenverlängerungsverordnung (PBVV)- </a:t>
            </a:r>
            <a:r>
              <a:rPr lang="de-DE" sz="1600" dirty="0"/>
              <a:t>Die PBVV verlängert die Preisbremsen bei Erdgas, Wärme und Strom </a:t>
            </a:r>
            <a:r>
              <a:rPr lang="de-DE" sz="1600" b="1" dirty="0"/>
              <a:t>bis zum 31.03.2024</a:t>
            </a:r>
          </a:p>
          <a:p>
            <a:pPr marL="0" indent="0">
              <a:buNone/>
            </a:pPr>
            <a:r>
              <a:rPr lang="de-DE" sz="1600" dirty="0"/>
              <a:t>- </a:t>
            </a:r>
            <a:r>
              <a:rPr lang="de-DE" sz="1600" b="1" dirty="0"/>
              <a:t>Energieeffizienzgesetz- </a:t>
            </a:r>
            <a:r>
              <a:rPr lang="de-DE" sz="1600" b="1" dirty="0" err="1"/>
              <a:t>EnEfG</a:t>
            </a:r>
            <a:endParaRPr lang="de-DE" sz="1600" b="1" dirty="0"/>
          </a:p>
          <a:p>
            <a:pPr marL="0" indent="0">
              <a:buNone/>
            </a:pPr>
            <a:r>
              <a:rPr lang="de-DE" sz="1600" dirty="0"/>
              <a:t>- </a:t>
            </a:r>
            <a:r>
              <a:rPr lang="de-DE" sz="1600" b="1" dirty="0"/>
              <a:t>§ 554 BGB Balkonkraftwerke </a:t>
            </a:r>
            <a:r>
              <a:rPr lang="de-DE" sz="1600" dirty="0"/>
              <a:t>ab 01.01.2024 (vgl. nächste Folie)</a:t>
            </a:r>
          </a:p>
          <a:p>
            <a:pPr marL="0" indent="0">
              <a:buNone/>
            </a:pPr>
            <a:r>
              <a:rPr lang="de-DE" sz="1600" dirty="0"/>
              <a:t>- </a:t>
            </a:r>
            <a:r>
              <a:rPr lang="de-DE" sz="1600" b="1" dirty="0"/>
              <a:t>§§ 555b Abs. 1a, 559e BGB-neu Mieterhöhung wegen Erneuerung   Heizungsanlage </a:t>
            </a:r>
            <a:r>
              <a:rPr lang="de-DE" sz="1600" dirty="0"/>
              <a:t>ab 01.01.2024 </a:t>
            </a:r>
          </a:p>
          <a:p>
            <a:pPr marL="0" indent="0">
              <a:buNone/>
            </a:pPr>
            <a:r>
              <a:rPr lang="de-DE" sz="1600" dirty="0"/>
              <a:t>- </a:t>
            </a:r>
            <a:r>
              <a:rPr lang="de-DE" sz="1600" b="1" dirty="0"/>
              <a:t>Hinweisgeberschutzgesetz</a:t>
            </a:r>
            <a:r>
              <a:rPr lang="de-DE" sz="1600" dirty="0"/>
              <a:t> ab 06/2023</a:t>
            </a:r>
          </a:p>
          <a:p>
            <a:pPr marL="0" indent="0">
              <a:buNone/>
            </a:pPr>
            <a:r>
              <a:rPr lang="de-DE" sz="1600" dirty="0"/>
              <a:t>- Gesetz zur Modernisierung des Personengesellschaftsrechts </a:t>
            </a:r>
            <a:r>
              <a:rPr lang="de-DE" sz="1600" b="1" dirty="0"/>
              <a:t>(</a:t>
            </a:r>
            <a:r>
              <a:rPr lang="de-DE" sz="1600" b="1" dirty="0" err="1"/>
              <a:t>MoPeG</a:t>
            </a:r>
            <a:r>
              <a:rPr lang="de-DE" sz="1600" dirty="0"/>
              <a:t>)- 01.01.2024</a:t>
            </a:r>
          </a:p>
          <a:p>
            <a:pPr marL="0" indent="0">
              <a:buNone/>
            </a:pPr>
            <a:endParaRPr lang="de-DE" dirty="0"/>
          </a:p>
        </p:txBody>
      </p:sp>
      <p:sp>
        <p:nvSpPr>
          <p:cNvPr id="4" name="Fußzeilenplatzhalter 3">
            <a:extLst>
              <a:ext uri="{FF2B5EF4-FFF2-40B4-BE49-F238E27FC236}">
                <a16:creationId xmlns:a16="http://schemas.microsoft.com/office/drawing/2014/main" id="{5E88D44F-6D70-AF90-88A3-33D3D560D86B}"/>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4017874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0FD88-4255-C462-8606-F69075B64AC7}"/>
              </a:ext>
            </a:extLst>
          </p:cNvPr>
          <p:cNvSpPr>
            <a:spLocks noGrp="1"/>
          </p:cNvSpPr>
          <p:nvPr>
            <p:ph type="title"/>
          </p:nvPr>
        </p:nvSpPr>
        <p:spPr/>
        <p:txBody>
          <a:bodyPr/>
          <a:lstStyle/>
          <a:p>
            <a:r>
              <a:rPr lang="de-DE" dirty="0"/>
              <a:t>Balkonkraftwerke- neu ab 01.01.2024</a:t>
            </a:r>
          </a:p>
        </p:txBody>
      </p:sp>
      <p:pic>
        <p:nvPicPr>
          <p:cNvPr id="6" name="Inhaltsplatzhalter 5">
            <a:extLst>
              <a:ext uri="{FF2B5EF4-FFF2-40B4-BE49-F238E27FC236}">
                <a16:creationId xmlns:a16="http://schemas.microsoft.com/office/drawing/2014/main" id="{DDE6A308-FED4-E1F6-3DF3-171885CF299F}"/>
              </a:ext>
            </a:extLst>
          </p:cNvPr>
          <p:cNvPicPr>
            <a:picLocks noGrp="1" noChangeAspect="1"/>
          </p:cNvPicPr>
          <p:nvPr>
            <p:ph idx="1"/>
          </p:nvPr>
        </p:nvPicPr>
        <p:blipFill>
          <a:blip r:embed="rId2"/>
          <a:stretch>
            <a:fillRect/>
          </a:stretch>
        </p:blipFill>
        <p:spPr>
          <a:xfrm>
            <a:off x="395537" y="1115444"/>
            <a:ext cx="3456384" cy="3527425"/>
          </a:xfrm>
        </p:spPr>
      </p:pic>
      <p:sp>
        <p:nvSpPr>
          <p:cNvPr id="4" name="Fußzeilenplatzhalter 3">
            <a:extLst>
              <a:ext uri="{FF2B5EF4-FFF2-40B4-BE49-F238E27FC236}">
                <a16:creationId xmlns:a16="http://schemas.microsoft.com/office/drawing/2014/main" id="{EFD8A05E-F8CF-6A80-D545-D698796ADA18}"/>
              </a:ext>
            </a:extLst>
          </p:cNvPr>
          <p:cNvSpPr>
            <a:spLocks noGrp="1"/>
          </p:cNvSpPr>
          <p:nvPr>
            <p:ph type="ftr" sz="quarter" idx="3"/>
          </p:nvPr>
        </p:nvSpPr>
        <p:spPr/>
        <p:txBody>
          <a:bodyPr/>
          <a:lstStyle/>
          <a:p>
            <a:pPr>
              <a:defRPr/>
            </a:pPr>
            <a:r>
              <a:rPr lang="de-DE"/>
              <a:t>Jahresabschlussschulung 2023</a:t>
            </a:r>
            <a:endParaRPr lang="de-DE" dirty="0"/>
          </a:p>
        </p:txBody>
      </p:sp>
      <p:pic>
        <p:nvPicPr>
          <p:cNvPr id="8" name="Grafik 7">
            <a:extLst>
              <a:ext uri="{FF2B5EF4-FFF2-40B4-BE49-F238E27FC236}">
                <a16:creationId xmlns:a16="http://schemas.microsoft.com/office/drawing/2014/main" id="{E0CD3231-2BF3-7BE9-7480-835CCA7D10FE}"/>
              </a:ext>
            </a:extLst>
          </p:cNvPr>
          <p:cNvPicPr>
            <a:picLocks noChangeAspect="1"/>
          </p:cNvPicPr>
          <p:nvPr/>
        </p:nvPicPr>
        <p:blipFill>
          <a:blip r:embed="rId3"/>
          <a:stretch>
            <a:fillRect/>
          </a:stretch>
        </p:blipFill>
        <p:spPr>
          <a:xfrm>
            <a:off x="3491880" y="1149995"/>
            <a:ext cx="5328592" cy="2789907"/>
          </a:xfrm>
          <a:prstGeom prst="rect">
            <a:avLst/>
          </a:prstGeom>
        </p:spPr>
      </p:pic>
    </p:spTree>
    <p:extLst>
      <p:ext uri="{BB962C8B-B14F-4D97-AF65-F5344CB8AC3E}">
        <p14:creationId xmlns:p14="http://schemas.microsoft.com/office/powerpoint/2010/main" val="3942298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79B45-53A4-FA54-5ADC-8CD5D5CFEFF3}"/>
              </a:ext>
            </a:extLst>
          </p:cNvPr>
          <p:cNvSpPr>
            <a:spLocks noGrp="1"/>
          </p:cNvSpPr>
          <p:nvPr>
            <p:ph type="title"/>
          </p:nvPr>
        </p:nvSpPr>
        <p:spPr/>
        <p:txBody>
          <a:bodyPr/>
          <a:lstStyle/>
          <a:p>
            <a:r>
              <a:rPr lang="de-DE" dirty="0"/>
              <a:t>GEG-Änderung: Mieterhöhung NEU wegen Heizungstausch </a:t>
            </a:r>
          </a:p>
        </p:txBody>
      </p:sp>
      <p:sp>
        <p:nvSpPr>
          <p:cNvPr id="3" name="Inhaltsplatzhalter 2">
            <a:extLst>
              <a:ext uri="{FF2B5EF4-FFF2-40B4-BE49-F238E27FC236}">
                <a16:creationId xmlns:a16="http://schemas.microsoft.com/office/drawing/2014/main" id="{ECB8D863-1DDE-8CE1-F83D-D22D494A81CC}"/>
              </a:ext>
            </a:extLst>
          </p:cNvPr>
          <p:cNvSpPr>
            <a:spLocks noGrp="1"/>
          </p:cNvSpPr>
          <p:nvPr>
            <p:ph idx="1"/>
          </p:nvPr>
        </p:nvSpPr>
        <p:spPr/>
        <p:txBody>
          <a:bodyPr/>
          <a:lstStyle/>
          <a:p>
            <a:pPr marL="0" indent="0" algn="ctr">
              <a:buNone/>
            </a:pPr>
            <a:endParaRPr lang="de-DE" sz="2000" b="1" dirty="0"/>
          </a:p>
          <a:p>
            <a:pPr marL="0" indent="0" algn="ctr">
              <a:buNone/>
            </a:pPr>
            <a:r>
              <a:rPr lang="de-DE" sz="2400" b="1" dirty="0"/>
              <a:t>5. Änderungen im BGB auf Grundlage des neuen Gebäudeenergiegesetzes ab 01.01.2024 – </a:t>
            </a:r>
          </a:p>
          <a:p>
            <a:pPr marL="0" indent="0" algn="ctr">
              <a:buNone/>
            </a:pPr>
            <a:r>
              <a:rPr lang="de-DE" sz="2400" b="1" dirty="0"/>
              <a:t>Mieterhöhung NEU wegen energetischer Sanierung im laufenden Wohnraummietverhältnis</a:t>
            </a:r>
          </a:p>
        </p:txBody>
      </p:sp>
      <p:sp>
        <p:nvSpPr>
          <p:cNvPr id="4" name="Fußzeilenplatzhalter 3">
            <a:extLst>
              <a:ext uri="{FF2B5EF4-FFF2-40B4-BE49-F238E27FC236}">
                <a16:creationId xmlns:a16="http://schemas.microsoft.com/office/drawing/2014/main" id="{887013D0-D094-9BD4-8E66-29568D0FF7C6}"/>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540882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CAC4C6-5011-3906-5B2A-7882115F221B}"/>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GEG-Änderung: Mieterhöhung NEU wegen Heizungstausch </a:t>
            </a:r>
            <a:endParaRPr lang="de-DE" dirty="0"/>
          </a:p>
        </p:txBody>
      </p:sp>
      <p:sp>
        <p:nvSpPr>
          <p:cNvPr id="3" name="Inhaltsplatzhalter 2">
            <a:extLst>
              <a:ext uri="{FF2B5EF4-FFF2-40B4-BE49-F238E27FC236}">
                <a16:creationId xmlns:a16="http://schemas.microsoft.com/office/drawing/2014/main" id="{0F7AD2E6-F1C4-5331-B34D-814389BE344E}"/>
              </a:ext>
            </a:extLst>
          </p:cNvPr>
          <p:cNvSpPr>
            <a:spLocks noGrp="1"/>
          </p:cNvSpPr>
          <p:nvPr>
            <p:ph idx="1"/>
          </p:nvPr>
        </p:nvSpPr>
        <p:spPr/>
        <p:txBody>
          <a:bodyPr/>
          <a:lstStyle/>
          <a:p>
            <a:pPr marL="0" indent="0">
              <a:buNone/>
            </a:pPr>
            <a:r>
              <a:rPr lang="de-DE" dirty="0"/>
              <a:t>Die energetische Sanierung des Gebäudebestandes ist seit einigen Jahren festes Klimaschutzziel in Deutschland. Eigentümer von Gebäuden sollen dieses Ziel durch Dämmung der Gebäudehülle, den Einbau moderner Fenster und durch Investition in eine effizientere und klimafreundlichere Heizanlagentechnik dieses Ziel erreichen.</a:t>
            </a:r>
          </a:p>
          <a:p>
            <a:pPr marL="0" indent="0">
              <a:buNone/>
            </a:pPr>
            <a:r>
              <a:rPr lang="de-DE" dirty="0"/>
              <a:t>Der Energieaufwand für Raumwärme und Warmwasserbereitung soll reduziert werden, fossile Energien zurückgedrängt werden.</a:t>
            </a:r>
          </a:p>
          <a:p>
            <a:pPr marL="0" indent="0">
              <a:buNone/>
            </a:pPr>
            <a:r>
              <a:rPr lang="de-DE" dirty="0"/>
              <a:t>Deutschland soll 2045 klimaneutral sein, so das Klimaschutzgesetz.</a:t>
            </a:r>
          </a:p>
        </p:txBody>
      </p:sp>
      <p:sp>
        <p:nvSpPr>
          <p:cNvPr id="4" name="Fußzeilenplatzhalter 3">
            <a:extLst>
              <a:ext uri="{FF2B5EF4-FFF2-40B4-BE49-F238E27FC236}">
                <a16:creationId xmlns:a16="http://schemas.microsoft.com/office/drawing/2014/main" id="{5D557B2D-8C47-A00E-4BDF-EFAAC4AF4258}"/>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2035579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76F599-1F32-0D4F-E528-A81D4FB39989}"/>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GEG-Änderung: Mieterhöhung NEU wegen Heizungstausch </a:t>
            </a:r>
            <a:endParaRPr lang="de-DE" dirty="0"/>
          </a:p>
        </p:txBody>
      </p:sp>
      <p:sp>
        <p:nvSpPr>
          <p:cNvPr id="3" name="Inhaltsplatzhalter 2">
            <a:extLst>
              <a:ext uri="{FF2B5EF4-FFF2-40B4-BE49-F238E27FC236}">
                <a16:creationId xmlns:a16="http://schemas.microsoft.com/office/drawing/2014/main" id="{6E4E2ED3-8544-AE7F-6E6F-5FC9AE4AAB91}"/>
              </a:ext>
            </a:extLst>
          </p:cNvPr>
          <p:cNvSpPr>
            <a:spLocks noGrp="1"/>
          </p:cNvSpPr>
          <p:nvPr>
            <p:ph idx="1"/>
          </p:nvPr>
        </p:nvSpPr>
        <p:spPr/>
        <p:txBody>
          <a:bodyPr/>
          <a:lstStyle/>
          <a:p>
            <a:pPr marL="0" indent="0">
              <a:buNone/>
            </a:pPr>
            <a:r>
              <a:rPr lang="de-DE" dirty="0"/>
              <a:t>Zum </a:t>
            </a:r>
            <a:r>
              <a:rPr lang="de-DE" b="1" dirty="0"/>
              <a:t>01.01.2024 tritt das Gesetz zur Änderung des Gebäudeenergiegesetzes</a:t>
            </a:r>
            <a:r>
              <a:rPr lang="de-DE" dirty="0"/>
              <a:t>, der Heizkostenverordnung und der Kehr- und Überprüfungsordnung in Kraft. Mit ihm werden auch Anforderungen an neu eingebaute oder aufgestellte Heizungsanlagen eingeführt. Ziel ist, Heizungsanlagen, die mit fossilen Brennstoffen betrieben werden, auf </a:t>
            </a:r>
            <a:r>
              <a:rPr lang="de-DE" b="1" dirty="0"/>
              <a:t>erneuerbare Energien </a:t>
            </a:r>
            <a:r>
              <a:rPr lang="de-DE" dirty="0"/>
              <a:t>umzustellen.</a:t>
            </a:r>
          </a:p>
          <a:p>
            <a:pPr marL="0" indent="0">
              <a:buNone/>
            </a:pPr>
            <a:r>
              <a:rPr lang="de-DE" dirty="0"/>
              <a:t>Aktuell heizt noch </a:t>
            </a:r>
            <a:r>
              <a:rPr lang="de-DE" b="1" dirty="0"/>
              <a:t>jeder zweite </a:t>
            </a:r>
            <a:r>
              <a:rPr lang="de-DE" dirty="0"/>
              <a:t>der rund 41 Millionen Haushalte in Deutschland mit Erdgas, weitere knapp 25 Prozent mit Heizöl.</a:t>
            </a:r>
          </a:p>
        </p:txBody>
      </p:sp>
      <p:sp>
        <p:nvSpPr>
          <p:cNvPr id="4" name="Fußzeilenplatzhalter 3">
            <a:extLst>
              <a:ext uri="{FF2B5EF4-FFF2-40B4-BE49-F238E27FC236}">
                <a16:creationId xmlns:a16="http://schemas.microsoft.com/office/drawing/2014/main" id="{CC6D44D6-EA7B-C65F-8FAC-D3E1A7A630DF}"/>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1134849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4B733C-EC01-84F1-0554-D75185E4806E}"/>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GEG-Änderung: Mieterhöhung wegen Heizungstausch NEU</a:t>
            </a:r>
            <a:endParaRPr lang="de-DE" dirty="0"/>
          </a:p>
        </p:txBody>
      </p:sp>
      <p:sp>
        <p:nvSpPr>
          <p:cNvPr id="3" name="Inhaltsplatzhalter 2">
            <a:extLst>
              <a:ext uri="{FF2B5EF4-FFF2-40B4-BE49-F238E27FC236}">
                <a16:creationId xmlns:a16="http://schemas.microsoft.com/office/drawing/2014/main" id="{A8AD428D-4A97-E4CE-33DF-D3A664A3E1D4}"/>
              </a:ext>
            </a:extLst>
          </p:cNvPr>
          <p:cNvSpPr>
            <a:spLocks noGrp="1"/>
          </p:cNvSpPr>
          <p:nvPr>
            <p:ph idx="1"/>
          </p:nvPr>
        </p:nvSpPr>
        <p:spPr/>
        <p:txBody>
          <a:bodyPr/>
          <a:lstStyle/>
          <a:p>
            <a:pPr marL="0" indent="0">
              <a:buNone/>
            </a:pPr>
            <a:r>
              <a:rPr lang="de-DE" dirty="0"/>
              <a:t>Zur Umsetzung in bestehenden Wohnraummietverhältnisse erfolgen</a:t>
            </a:r>
          </a:p>
          <a:p>
            <a:pPr marL="0" indent="0">
              <a:buNone/>
            </a:pPr>
            <a:r>
              <a:rPr lang="de-DE" b="1" dirty="0"/>
              <a:t>Änderungen im BGB</a:t>
            </a:r>
            <a:r>
              <a:rPr lang="de-DE" dirty="0"/>
              <a:t>,</a:t>
            </a:r>
          </a:p>
          <a:p>
            <a:pPr marL="0" indent="0">
              <a:buNone/>
            </a:pPr>
            <a:r>
              <a:rPr lang="de-DE" dirty="0"/>
              <a:t>Die ebenfalls </a:t>
            </a:r>
            <a:r>
              <a:rPr lang="de-DE" b="1" dirty="0"/>
              <a:t>ab dem 01.01.2024 </a:t>
            </a:r>
            <a:r>
              <a:rPr lang="de-DE" dirty="0"/>
              <a:t>gelten.</a:t>
            </a:r>
          </a:p>
          <a:p>
            <a:pPr marL="0" indent="0">
              <a:buNone/>
            </a:pPr>
            <a:r>
              <a:rPr lang="de-DE" b="1" dirty="0">
                <a:solidFill>
                  <a:srgbClr val="FF0000"/>
                </a:solidFill>
              </a:rPr>
              <a:t>Was ist neu?</a:t>
            </a:r>
          </a:p>
          <a:p>
            <a:pPr marL="0" indent="0">
              <a:buNone/>
            </a:pPr>
            <a:r>
              <a:rPr lang="de-DE" dirty="0"/>
              <a:t>Insbesondere werden </a:t>
            </a:r>
          </a:p>
          <a:p>
            <a:pPr marL="0" indent="0">
              <a:buNone/>
            </a:pPr>
            <a:r>
              <a:rPr lang="de-DE" b="1" dirty="0"/>
              <a:t>ein neuer Modernisierungstatbestand, § 555 b Nr. 1 a BGB-neu </a:t>
            </a:r>
            <a:r>
              <a:rPr lang="de-DE" dirty="0"/>
              <a:t>und </a:t>
            </a:r>
          </a:p>
          <a:p>
            <a:pPr marL="0" indent="0">
              <a:buNone/>
            </a:pPr>
            <a:r>
              <a:rPr lang="de-DE" b="1" dirty="0"/>
              <a:t>eine weitere Modernisierungsumlage, § 559e BGB-neu</a:t>
            </a:r>
            <a:r>
              <a:rPr lang="de-DE" dirty="0"/>
              <a:t>,</a:t>
            </a:r>
          </a:p>
          <a:p>
            <a:pPr marL="0" indent="0">
              <a:buNone/>
            </a:pPr>
            <a:r>
              <a:rPr lang="de-DE" dirty="0"/>
              <a:t>eingeführt.</a:t>
            </a:r>
          </a:p>
        </p:txBody>
      </p:sp>
      <p:sp>
        <p:nvSpPr>
          <p:cNvPr id="4" name="Fußzeilenplatzhalter 3">
            <a:extLst>
              <a:ext uri="{FF2B5EF4-FFF2-40B4-BE49-F238E27FC236}">
                <a16:creationId xmlns:a16="http://schemas.microsoft.com/office/drawing/2014/main" id="{37E13447-4D5F-F657-1400-0AB6BFC3A133}"/>
              </a:ext>
            </a:extLst>
          </p:cNvPr>
          <p:cNvSpPr>
            <a:spLocks noGrp="1"/>
          </p:cNvSpPr>
          <p:nvPr>
            <p:ph type="ftr" sz="quarter" idx="3"/>
          </p:nvPr>
        </p:nvSpPr>
        <p:spPr/>
        <p:txBody>
          <a:bodyPr/>
          <a:lstStyle/>
          <a:p>
            <a:pPr>
              <a:defRPr/>
            </a:pPr>
            <a:r>
              <a:rPr lang="de-DE"/>
              <a:t>Jahresabschlussschulung 2023</a:t>
            </a:r>
            <a:endParaRPr lang="de-DE" dirty="0"/>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11ADA9B4-33B5-3220-94F8-DACED10486DE}"/>
                  </a:ext>
                </a:extLst>
              </p14:cNvPr>
              <p14:cNvContentPartPr/>
              <p14:nvPr/>
            </p14:nvContentPartPr>
            <p14:xfrm>
              <a:off x="659845" y="1647842"/>
              <a:ext cx="2406600" cy="216360"/>
            </p14:xfrm>
          </p:contentPart>
        </mc:Choice>
        <mc:Fallback xmlns="">
          <p:pic>
            <p:nvPicPr>
              <p:cNvPr id="5" name="Freihand 4">
                <a:extLst>
                  <a:ext uri="{FF2B5EF4-FFF2-40B4-BE49-F238E27FC236}">
                    <a16:creationId xmlns:a16="http://schemas.microsoft.com/office/drawing/2014/main" id="{11ADA9B4-33B5-3220-94F8-DACED10486DE}"/>
                  </a:ext>
                </a:extLst>
              </p:cNvPr>
              <p:cNvPicPr/>
              <p:nvPr/>
            </p:nvPicPr>
            <p:blipFill>
              <a:blip r:embed="rId3"/>
              <a:stretch>
                <a:fillRect/>
              </a:stretch>
            </p:blipFill>
            <p:spPr>
              <a:xfrm>
                <a:off x="605845" y="1539842"/>
                <a:ext cx="251424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99D229AA-AA15-EC8E-756A-27ACD8478F3D}"/>
                  </a:ext>
                </a:extLst>
              </p14:cNvPr>
              <p14:cNvContentPartPr/>
              <p14:nvPr/>
            </p14:nvContentPartPr>
            <p14:xfrm>
              <a:off x="4922245" y="3478688"/>
              <a:ext cx="2467800" cy="27720"/>
            </p14:xfrm>
          </p:contentPart>
        </mc:Choice>
        <mc:Fallback xmlns="">
          <p:pic>
            <p:nvPicPr>
              <p:cNvPr id="6" name="Freihand 5">
                <a:extLst>
                  <a:ext uri="{FF2B5EF4-FFF2-40B4-BE49-F238E27FC236}">
                    <a16:creationId xmlns:a16="http://schemas.microsoft.com/office/drawing/2014/main" id="{99D229AA-AA15-EC8E-756A-27ACD8478F3D}"/>
                  </a:ext>
                </a:extLst>
              </p:cNvPr>
              <p:cNvPicPr/>
              <p:nvPr/>
            </p:nvPicPr>
            <p:blipFill>
              <a:blip r:embed="rId5"/>
              <a:stretch>
                <a:fillRect/>
              </a:stretch>
            </p:blipFill>
            <p:spPr>
              <a:xfrm>
                <a:off x="4868605" y="3370688"/>
                <a:ext cx="25754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FE395758-E0E9-9E85-8736-CD4EBF62A7D9}"/>
                  </a:ext>
                </a:extLst>
              </p14:cNvPr>
              <p14:cNvContentPartPr/>
              <p14:nvPr/>
            </p14:nvContentPartPr>
            <p14:xfrm>
              <a:off x="4853485" y="3884408"/>
              <a:ext cx="1820160" cy="42480"/>
            </p14:xfrm>
          </p:contentPart>
        </mc:Choice>
        <mc:Fallback xmlns="">
          <p:pic>
            <p:nvPicPr>
              <p:cNvPr id="7" name="Freihand 6">
                <a:extLst>
                  <a:ext uri="{FF2B5EF4-FFF2-40B4-BE49-F238E27FC236}">
                    <a16:creationId xmlns:a16="http://schemas.microsoft.com/office/drawing/2014/main" id="{FE395758-E0E9-9E85-8736-CD4EBF62A7D9}"/>
                  </a:ext>
                </a:extLst>
              </p:cNvPr>
              <p:cNvPicPr/>
              <p:nvPr/>
            </p:nvPicPr>
            <p:blipFill>
              <a:blip r:embed="rId7"/>
              <a:stretch>
                <a:fillRect/>
              </a:stretch>
            </p:blipFill>
            <p:spPr>
              <a:xfrm>
                <a:off x="4799845" y="3776408"/>
                <a:ext cx="1927800" cy="258120"/>
              </a:xfrm>
              <a:prstGeom prst="rect">
                <a:avLst/>
              </a:prstGeom>
            </p:spPr>
          </p:pic>
        </mc:Fallback>
      </mc:AlternateContent>
    </p:spTree>
    <p:extLst>
      <p:ext uri="{BB962C8B-B14F-4D97-AF65-F5344CB8AC3E}">
        <p14:creationId xmlns:p14="http://schemas.microsoft.com/office/powerpoint/2010/main" val="36397540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1BBAA-8165-5815-0690-7D84320420DA}"/>
              </a:ext>
            </a:extLst>
          </p:cNvPr>
          <p:cNvSpPr>
            <a:spLocks noGrp="1"/>
          </p:cNvSpPr>
          <p:nvPr>
            <p:ph type="title"/>
          </p:nvPr>
        </p:nvSpPr>
        <p:spPr/>
        <p:txBody>
          <a:bodyPr/>
          <a:lstStyle/>
          <a:p>
            <a:r>
              <a:rPr lang="de-DE" dirty="0"/>
              <a:t>Modernisierung nach aktueller Rechtslage und Mieterhöhung NEU</a:t>
            </a:r>
          </a:p>
        </p:txBody>
      </p:sp>
      <p:sp>
        <p:nvSpPr>
          <p:cNvPr id="3" name="Inhaltsplatzhalter 2">
            <a:extLst>
              <a:ext uri="{FF2B5EF4-FFF2-40B4-BE49-F238E27FC236}">
                <a16:creationId xmlns:a16="http://schemas.microsoft.com/office/drawing/2014/main" id="{879BEAA7-B205-7650-1110-D7FBBF763A2B}"/>
              </a:ext>
            </a:extLst>
          </p:cNvPr>
          <p:cNvSpPr>
            <a:spLocks noGrp="1"/>
          </p:cNvSpPr>
          <p:nvPr>
            <p:ph idx="1"/>
          </p:nvPr>
        </p:nvSpPr>
        <p:spPr/>
        <p:txBody>
          <a:bodyPr/>
          <a:lstStyle/>
          <a:p>
            <a:pPr marL="0" indent="0">
              <a:buNone/>
            </a:pPr>
            <a:r>
              <a:rPr lang="de-DE" b="1" dirty="0"/>
              <a:t>Nach § 559 Abs. 1 BGB: </a:t>
            </a:r>
            <a:r>
              <a:rPr lang="de-DE" dirty="0"/>
              <a:t>Hat der Vermieter Modernisierungsmaßnahmen im Sinne von § 555 b Nr. 1,…..durchgeführt, so kann er die jährliche Miete um 8 % der für die Wohnung aufgewendeten Kosten erhöhen.</a:t>
            </a:r>
          </a:p>
          <a:p>
            <a:pPr marL="0" indent="0">
              <a:buNone/>
            </a:pPr>
            <a:r>
              <a:rPr kumimoji="0" lang="de-DE" sz="1800" b="1"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t>Erhaltungskosten </a:t>
            </a:r>
            <a:r>
              <a:rPr kumimoji="0" lang="de-DE" sz="1800" b="0"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t>sind abzuziehen</a:t>
            </a:r>
            <a:endParaRPr lang="de-DE" b="1" dirty="0"/>
          </a:p>
          <a:p>
            <a:pPr marL="0" indent="0">
              <a:buNone/>
            </a:pPr>
            <a:r>
              <a:rPr lang="de-DE" b="1" dirty="0"/>
              <a:t>Nach § 559 Abs. 3a BGB:</a:t>
            </a:r>
          </a:p>
          <a:p>
            <a:pPr marL="0" indent="0">
              <a:buNone/>
            </a:pPr>
            <a:r>
              <a:rPr lang="de-DE" b="1" dirty="0"/>
              <a:t>Kappung:</a:t>
            </a:r>
            <a:r>
              <a:rPr lang="de-DE" dirty="0"/>
              <a:t> Die monatliche Miete darf sich innerhalb von 6 Jahren,…., nicht um mehr als 3 Euro je Quadratmeter erhöhen. Beträgt die monatliche Miete vor der Mieterhöhung weniger als 7 Euro pro Quadratmeter Wohnfläche , so darf sie sich nicht um mehr als 2 Euro erhöhen.</a:t>
            </a:r>
          </a:p>
          <a:p>
            <a:pPr marL="0" indent="0">
              <a:buNone/>
            </a:pPr>
            <a:r>
              <a:rPr lang="de-DE" dirty="0"/>
              <a:t>.</a:t>
            </a:r>
          </a:p>
        </p:txBody>
      </p:sp>
      <p:sp>
        <p:nvSpPr>
          <p:cNvPr id="4" name="Fußzeilenplatzhalter 3">
            <a:extLst>
              <a:ext uri="{FF2B5EF4-FFF2-40B4-BE49-F238E27FC236}">
                <a16:creationId xmlns:a16="http://schemas.microsoft.com/office/drawing/2014/main" id="{842BE6A1-AD99-1475-FCDB-A169436A7576}"/>
              </a:ext>
            </a:extLst>
          </p:cNvPr>
          <p:cNvSpPr>
            <a:spLocks noGrp="1"/>
          </p:cNvSpPr>
          <p:nvPr>
            <p:ph type="ftr" sz="quarter" idx="3"/>
          </p:nvPr>
        </p:nvSpPr>
        <p:spPr/>
        <p:txBody>
          <a:bodyPr/>
          <a:lstStyle/>
          <a:p>
            <a:pPr>
              <a:defRPr/>
            </a:pPr>
            <a:r>
              <a:rPr lang="de-DE"/>
              <a:t>Jahresabschlussschulung 2023</a:t>
            </a:r>
            <a:endParaRPr lang="de-DE" dirty="0"/>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1D4BF6D9-C494-7715-792C-74C972DA7C01}"/>
                  </a:ext>
                </a:extLst>
              </p14:cNvPr>
              <p14:cNvContentPartPr/>
              <p14:nvPr/>
            </p14:nvContentPartPr>
            <p14:xfrm>
              <a:off x="2618965" y="453362"/>
              <a:ext cx="2928600" cy="49320"/>
            </p14:xfrm>
          </p:contentPart>
        </mc:Choice>
        <mc:Fallback xmlns="">
          <p:pic>
            <p:nvPicPr>
              <p:cNvPr id="5" name="Freihand 4">
                <a:extLst>
                  <a:ext uri="{FF2B5EF4-FFF2-40B4-BE49-F238E27FC236}">
                    <a16:creationId xmlns:a16="http://schemas.microsoft.com/office/drawing/2014/main" id="{1D4BF6D9-C494-7715-792C-74C972DA7C01}"/>
                  </a:ext>
                </a:extLst>
              </p:cNvPr>
              <p:cNvPicPr/>
              <p:nvPr/>
            </p:nvPicPr>
            <p:blipFill>
              <a:blip r:embed="rId3"/>
              <a:stretch>
                <a:fillRect/>
              </a:stretch>
            </p:blipFill>
            <p:spPr>
              <a:xfrm>
                <a:off x="2565325" y="345722"/>
                <a:ext cx="3036240" cy="264960"/>
              </a:xfrm>
              <a:prstGeom prst="rect">
                <a:avLst/>
              </a:prstGeom>
            </p:spPr>
          </p:pic>
        </mc:Fallback>
      </mc:AlternateContent>
    </p:spTree>
    <p:extLst>
      <p:ext uri="{BB962C8B-B14F-4D97-AF65-F5344CB8AC3E}">
        <p14:creationId xmlns:p14="http://schemas.microsoft.com/office/powerpoint/2010/main" val="11254887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E1153C-BEB3-5918-0F16-60919580FCA1}"/>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Modernisierung nach aktueller Rechtslage und Mieterhöhung</a:t>
            </a:r>
            <a:endParaRPr lang="de-DE" dirty="0"/>
          </a:p>
        </p:txBody>
      </p:sp>
      <p:sp>
        <p:nvSpPr>
          <p:cNvPr id="3" name="Inhaltsplatzhalter 2">
            <a:extLst>
              <a:ext uri="{FF2B5EF4-FFF2-40B4-BE49-F238E27FC236}">
                <a16:creationId xmlns:a16="http://schemas.microsoft.com/office/drawing/2014/main" id="{C8A1B216-987C-8472-82B9-7E814A8D70A0}"/>
              </a:ext>
            </a:extLst>
          </p:cNvPr>
          <p:cNvSpPr>
            <a:spLocks noGrp="1"/>
          </p:cNvSpPr>
          <p:nvPr>
            <p:ph idx="1"/>
          </p:nvPr>
        </p:nvSpPr>
        <p:spPr/>
        <p:txBody>
          <a:bodyPr/>
          <a:lstStyle/>
          <a:p>
            <a:pPr marL="0" indent="0">
              <a:buNone/>
            </a:pPr>
            <a:r>
              <a:rPr lang="de-DE" b="1" dirty="0"/>
              <a:t>Was ist eine Modernisierung, die eine Mieterhöhung begründet ?</a:t>
            </a:r>
          </a:p>
          <a:p>
            <a:pPr marL="0" indent="0">
              <a:buNone/>
            </a:pPr>
            <a:r>
              <a:rPr lang="de-DE" b="1" dirty="0"/>
              <a:t>z.B. § 555 b Ziffer 1 BGB:</a:t>
            </a:r>
          </a:p>
          <a:p>
            <a:pPr marL="0" indent="0">
              <a:buNone/>
            </a:pPr>
            <a:r>
              <a:rPr lang="de-DE" dirty="0"/>
              <a:t>Modernisierungsmaßnahmen sind bauliche Veränderungen durch die in Bezug auf die Mietsache Endenergie nachhaltig eingespart wird </a:t>
            </a:r>
            <a:r>
              <a:rPr lang="de-DE" b="1" dirty="0"/>
              <a:t>(energetische Modernisierung).</a:t>
            </a:r>
          </a:p>
        </p:txBody>
      </p:sp>
      <p:sp>
        <p:nvSpPr>
          <p:cNvPr id="4" name="Fußzeilenplatzhalter 3">
            <a:extLst>
              <a:ext uri="{FF2B5EF4-FFF2-40B4-BE49-F238E27FC236}">
                <a16:creationId xmlns:a16="http://schemas.microsoft.com/office/drawing/2014/main" id="{85D905F9-2033-E414-4925-96CC84BC54CF}"/>
              </a:ext>
            </a:extLst>
          </p:cNvPr>
          <p:cNvSpPr>
            <a:spLocks noGrp="1"/>
          </p:cNvSpPr>
          <p:nvPr>
            <p:ph type="ftr" sz="quarter" idx="3"/>
          </p:nvPr>
        </p:nvSpPr>
        <p:spPr/>
        <p:txBody>
          <a:bodyPr/>
          <a:lstStyle/>
          <a:p>
            <a:pPr>
              <a:defRPr/>
            </a:pPr>
            <a:r>
              <a:rPr lang="de-DE"/>
              <a:t>Jahresabschlussschulung 2023</a:t>
            </a:r>
            <a:endParaRPr lang="de-DE" dirty="0"/>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A844BD81-30E2-C6ED-9128-BB5A1A68AAB9}"/>
                  </a:ext>
                </a:extLst>
              </p14:cNvPr>
              <p14:cNvContentPartPr/>
              <p14:nvPr/>
            </p14:nvContentPartPr>
            <p14:xfrm>
              <a:off x="2632645" y="426002"/>
              <a:ext cx="2894040" cy="83880"/>
            </p14:xfrm>
          </p:contentPart>
        </mc:Choice>
        <mc:Fallback xmlns="">
          <p:pic>
            <p:nvPicPr>
              <p:cNvPr id="5" name="Freihand 4">
                <a:extLst>
                  <a:ext uri="{FF2B5EF4-FFF2-40B4-BE49-F238E27FC236}">
                    <a16:creationId xmlns:a16="http://schemas.microsoft.com/office/drawing/2014/main" id="{A844BD81-30E2-C6ED-9128-BB5A1A68AAB9}"/>
                  </a:ext>
                </a:extLst>
              </p:cNvPr>
              <p:cNvPicPr/>
              <p:nvPr/>
            </p:nvPicPr>
            <p:blipFill>
              <a:blip r:embed="rId3"/>
              <a:stretch>
                <a:fillRect/>
              </a:stretch>
            </p:blipFill>
            <p:spPr>
              <a:xfrm>
                <a:off x="2579005" y="318002"/>
                <a:ext cx="3001680" cy="299520"/>
              </a:xfrm>
              <a:prstGeom prst="rect">
                <a:avLst/>
              </a:prstGeom>
            </p:spPr>
          </p:pic>
        </mc:Fallback>
      </mc:AlternateContent>
    </p:spTree>
    <p:extLst>
      <p:ext uri="{BB962C8B-B14F-4D97-AF65-F5344CB8AC3E}">
        <p14:creationId xmlns:p14="http://schemas.microsoft.com/office/powerpoint/2010/main" val="2377939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FFE02D-6BBE-AC00-96E1-AEBA902C6ED5}"/>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Modernisierung nach aktueller Rechtslage und Mieterhöhung</a:t>
            </a:r>
            <a:endParaRPr lang="de-DE" dirty="0"/>
          </a:p>
        </p:txBody>
      </p:sp>
      <p:sp>
        <p:nvSpPr>
          <p:cNvPr id="3" name="Inhaltsplatzhalter 2">
            <a:extLst>
              <a:ext uri="{FF2B5EF4-FFF2-40B4-BE49-F238E27FC236}">
                <a16:creationId xmlns:a16="http://schemas.microsoft.com/office/drawing/2014/main" id="{DF290997-8C63-E15E-AE44-CAAF5B6CC7D5}"/>
              </a:ext>
            </a:extLst>
          </p:cNvPr>
          <p:cNvSpPr>
            <a:spLocks noGrp="1"/>
          </p:cNvSpPr>
          <p:nvPr>
            <p:ph idx="1"/>
          </p:nvPr>
        </p:nvSpPr>
        <p:spPr/>
        <p:txBody>
          <a:bodyPr/>
          <a:lstStyle/>
          <a:p>
            <a:pPr marL="0" indent="0">
              <a:buNone/>
            </a:pPr>
            <a:r>
              <a:rPr lang="de-DE" b="1" dirty="0"/>
              <a:t>Endenergie kann eingespart werden durch:</a:t>
            </a:r>
          </a:p>
          <a:p>
            <a:r>
              <a:rPr lang="de-DE" dirty="0"/>
              <a:t>die energetische Erneuerung von Bauteilen, z.B. Dämmung von Wänden und Decken oder den Einbau besserisolierter Fenster</a:t>
            </a:r>
          </a:p>
          <a:p>
            <a:r>
              <a:rPr lang="de-DE" dirty="0"/>
              <a:t>Eine Verbesserung der heizungstechnischen Anlage, z.B. durch den Austausch der Heizungsanlage gegen eine Anlage mit einem höheren Jahresnutzungsgrad oder die Dämmung freiliegender Rohrleitungen zur Verringerung von Wärmeverlusten zwischen Anlage und Heizkörpern</a:t>
            </a:r>
          </a:p>
          <a:p>
            <a:r>
              <a:rPr lang="de-DE" dirty="0"/>
              <a:t>Maßnahmen zum Einsatz erneuerbarer Energien, z.B. die </a:t>
            </a:r>
            <a:r>
              <a:rPr lang="de-DE" dirty="0" err="1"/>
              <a:t>Insatllation</a:t>
            </a:r>
            <a:r>
              <a:rPr lang="de-DE" dirty="0"/>
              <a:t> von Sonnenkollektoren, um die Warmwasserversorgung zu gewährleisten</a:t>
            </a:r>
          </a:p>
        </p:txBody>
      </p:sp>
      <p:sp>
        <p:nvSpPr>
          <p:cNvPr id="4" name="Fußzeilenplatzhalter 3">
            <a:extLst>
              <a:ext uri="{FF2B5EF4-FFF2-40B4-BE49-F238E27FC236}">
                <a16:creationId xmlns:a16="http://schemas.microsoft.com/office/drawing/2014/main" id="{E6DEEF35-FF93-856C-7ADB-58BA3AA6B3EA}"/>
              </a:ext>
            </a:extLst>
          </p:cNvPr>
          <p:cNvSpPr>
            <a:spLocks noGrp="1"/>
          </p:cNvSpPr>
          <p:nvPr>
            <p:ph type="ftr" sz="quarter" idx="3"/>
          </p:nvPr>
        </p:nvSpPr>
        <p:spPr/>
        <p:txBody>
          <a:bodyPr/>
          <a:lstStyle/>
          <a:p>
            <a:pPr>
              <a:defRPr/>
            </a:pPr>
            <a:r>
              <a:rPr lang="de-DE"/>
              <a:t>Jahresabschlussschulung 2023</a:t>
            </a:r>
            <a:endParaRPr lang="de-DE" dirty="0"/>
          </a:p>
        </p:txBody>
      </p:sp>
      <mc:AlternateContent xmlns:mc="http://schemas.openxmlformats.org/markup-compatibility/2006">
        <mc:Choice xmlns:p14="http://schemas.microsoft.com/office/powerpoint/2010/main" Requires="p14">
          <p:contentPart p14:bwMode="auto" r:id="rId2">
            <p14:nvContentPartPr>
              <p14:cNvPr id="5" name="Freihand 4">
                <a:extLst>
                  <a:ext uri="{FF2B5EF4-FFF2-40B4-BE49-F238E27FC236}">
                    <a16:creationId xmlns:a16="http://schemas.microsoft.com/office/drawing/2014/main" id="{007D9CFF-31E4-8536-DE13-09757F2094C3}"/>
                  </a:ext>
                </a:extLst>
              </p14:cNvPr>
              <p14:cNvContentPartPr/>
              <p14:nvPr/>
            </p14:nvContentPartPr>
            <p14:xfrm>
              <a:off x="3286045" y="460088"/>
              <a:ext cx="2166120" cy="63360"/>
            </p14:xfrm>
          </p:contentPart>
        </mc:Choice>
        <mc:Fallback>
          <p:pic>
            <p:nvPicPr>
              <p:cNvPr id="5" name="Freihand 4">
                <a:extLst>
                  <a:ext uri="{FF2B5EF4-FFF2-40B4-BE49-F238E27FC236}">
                    <a16:creationId xmlns:a16="http://schemas.microsoft.com/office/drawing/2014/main" id="{007D9CFF-31E4-8536-DE13-09757F2094C3}"/>
                  </a:ext>
                </a:extLst>
              </p:cNvPr>
              <p:cNvPicPr/>
              <p:nvPr/>
            </p:nvPicPr>
            <p:blipFill>
              <a:blip r:embed="rId3"/>
              <a:stretch>
                <a:fillRect/>
              </a:stretch>
            </p:blipFill>
            <p:spPr>
              <a:xfrm>
                <a:off x="3232405" y="352448"/>
                <a:ext cx="2273760" cy="279000"/>
              </a:xfrm>
              <a:prstGeom prst="rect">
                <a:avLst/>
              </a:prstGeom>
            </p:spPr>
          </p:pic>
        </mc:Fallback>
      </mc:AlternateContent>
    </p:spTree>
    <p:extLst>
      <p:ext uri="{BB962C8B-B14F-4D97-AF65-F5344CB8AC3E}">
        <p14:creationId xmlns:p14="http://schemas.microsoft.com/office/powerpoint/2010/main" val="2002059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393A0-56C5-E9BF-7E67-5CE1488EFB18}"/>
              </a:ext>
            </a:extLst>
          </p:cNvPr>
          <p:cNvSpPr>
            <a:spLocks noGrp="1"/>
          </p:cNvSpPr>
          <p:nvPr>
            <p:ph type="title"/>
          </p:nvPr>
        </p:nvSpPr>
        <p:spPr/>
        <p:txBody>
          <a:bodyPr/>
          <a:lstStyle/>
          <a:p>
            <a:r>
              <a:rPr lang="de-DE" dirty="0"/>
              <a:t>Auszug aus dem Miet-/Nutzungsvertrag</a:t>
            </a:r>
            <a:br>
              <a:rPr lang="de-DE" dirty="0"/>
            </a:br>
            <a:r>
              <a:rPr lang="de-DE" dirty="0"/>
              <a:t>Vorauszahlungen</a:t>
            </a:r>
          </a:p>
        </p:txBody>
      </p:sp>
      <p:pic>
        <p:nvPicPr>
          <p:cNvPr id="8" name="Inhaltsplatzhalter 7">
            <a:extLst>
              <a:ext uri="{FF2B5EF4-FFF2-40B4-BE49-F238E27FC236}">
                <a16:creationId xmlns:a16="http://schemas.microsoft.com/office/drawing/2014/main" id="{8BA8C081-E779-0BA2-0D57-E334033513E1}"/>
              </a:ext>
            </a:extLst>
          </p:cNvPr>
          <p:cNvPicPr>
            <a:picLocks noGrp="1" noChangeAspect="1"/>
          </p:cNvPicPr>
          <p:nvPr>
            <p:ph idx="1"/>
          </p:nvPr>
        </p:nvPicPr>
        <p:blipFill>
          <a:blip r:embed="rId2"/>
          <a:stretch>
            <a:fillRect/>
          </a:stretch>
        </p:blipFill>
        <p:spPr>
          <a:xfrm>
            <a:off x="612808" y="1419622"/>
            <a:ext cx="7845358" cy="2808312"/>
          </a:xfrm>
        </p:spPr>
      </p:pic>
      <p:sp>
        <p:nvSpPr>
          <p:cNvPr id="4" name="Fußzeilenplatzhalter 3">
            <a:extLst>
              <a:ext uri="{FF2B5EF4-FFF2-40B4-BE49-F238E27FC236}">
                <a16:creationId xmlns:a16="http://schemas.microsoft.com/office/drawing/2014/main" id="{241E8A89-8490-3AEC-E12E-EDCD1F6B49B2}"/>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2135579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EEF62A-BD71-5D55-A30D-CC5B0BE4FA6B}"/>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Exkurs: Modernisierung nach aktueller Rechtslage und Mieterhöhung</a:t>
            </a:r>
            <a:endParaRPr lang="de-DE" dirty="0"/>
          </a:p>
        </p:txBody>
      </p:sp>
      <p:pic>
        <p:nvPicPr>
          <p:cNvPr id="6" name="Inhaltsplatzhalter 5">
            <a:extLst>
              <a:ext uri="{FF2B5EF4-FFF2-40B4-BE49-F238E27FC236}">
                <a16:creationId xmlns:a16="http://schemas.microsoft.com/office/drawing/2014/main" id="{4DEE2735-5F43-B5E9-3498-823568C0880F}"/>
              </a:ext>
            </a:extLst>
          </p:cNvPr>
          <p:cNvPicPr>
            <a:picLocks noGrp="1" noChangeAspect="1"/>
          </p:cNvPicPr>
          <p:nvPr>
            <p:ph idx="1"/>
          </p:nvPr>
        </p:nvPicPr>
        <p:blipFill>
          <a:blip r:embed="rId2"/>
          <a:stretch>
            <a:fillRect/>
          </a:stretch>
        </p:blipFill>
        <p:spPr>
          <a:xfrm>
            <a:off x="611188" y="1180421"/>
            <a:ext cx="7848600" cy="3430359"/>
          </a:xfrm>
        </p:spPr>
      </p:pic>
      <p:sp>
        <p:nvSpPr>
          <p:cNvPr id="4" name="Fußzeilenplatzhalter 3">
            <a:extLst>
              <a:ext uri="{FF2B5EF4-FFF2-40B4-BE49-F238E27FC236}">
                <a16:creationId xmlns:a16="http://schemas.microsoft.com/office/drawing/2014/main" id="{39BDF821-375B-69EF-4257-29EB4044A08F}"/>
              </a:ext>
            </a:extLst>
          </p:cNvPr>
          <p:cNvSpPr>
            <a:spLocks noGrp="1"/>
          </p:cNvSpPr>
          <p:nvPr>
            <p:ph type="ftr" sz="quarter" idx="3"/>
          </p:nvPr>
        </p:nvSpPr>
        <p:spPr/>
        <p:txBody>
          <a:bodyPr/>
          <a:lstStyle/>
          <a:p>
            <a:pPr>
              <a:defRPr/>
            </a:pPr>
            <a:r>
              <a:rPr lang="de-DE"/>
              <a:t>Jahresabschlussschulung 2023</a:t>
            </a:r>
            <a:endParaRPr lang="de-DE" dirty="0"/>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EEB49E91-D657-2310-5255-11400E04FAC9}"/>
                  </a:ext>
                </a:extLst>
              </p14:cNvPr>
              <p14:cNvContentPartPr/>
              <p14:nvPr/>
            </p14:nvContentPartPr>
            <p14:xfrm>
              <a:off x="597925" y="1202882"/>
              <a:ext cx="7248960" cy="83160"/>
            </p14:xfrm>
          </p:contentPart>
        </mc:Choice>
        <mc:Fallback xmlns="">
          <p:pic>
            <p:nvPicPr>
              <p:cNvPr id="3" name="Freihand 2">
                <a:extLst>
                  <a:ext uri="{FF2B5EF4-FFF2-40B4-BE49-F238E27FC236}">
                    <a16:creationId xmlns:a16="http://schemas.microsoft.com/office/drawing/2014/main" id="{EEB49E91-D657-2310-5255-11400E04FAC9}"/>
                  </a:ext>
                </a:extLst>
              </p:cNvPr>
              <p:cNvPicPr/>
              <p:nvPr/>
            </p:nvPicPr>
            <p:blipFill>
              <a:blip r:embed="rId4"/>
              <a:stretch>
                <a:fillRect/>
              </a:stretch>
            </p:blipFill>
            <p:spPr>
              <a:xfrm>
                <a:off x="544285" y="1094882"/>
                <a:ext cx="735660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F9C120EF-0B71-1D7A-4E1E-B8C1B5E0F309}"/>
                  </a:ext>
                </a:extLst>
              </p14:cNvPr>
              <p14:cNvContentPartPr/>
              <p14:nvPr/>
            </p14:nvContentPartPr>
            <p14:xfrm>
              <a:off x="673525" y="411242"/>
              <a:ext cx="893520" cy="43200"/>
            </p14:xfrm>
          </p:contentPart>
        </mc:Choice>
        <mc:Fallback xmlns="">
          <p:pic>
            <p:nvPicPr>
              <p:cNvPr id="5" name="Freihand 4">
                <a:extLst>
                  <a:ext uri="{FF2B5EF4-FFF2-40B4-BE49-F238E27FC236}">
                    <a16:creationId xmlns:a16="http://schemas.microsoft.com/office/drawing/2014/main" id="{F9C120EF-0B71-1D7A-4E1E-B8C1B5E0F309}"/>
                  </a:ext>
                </a:extLst>
              </p:cNvPr>
              <p:cNvPicPr/>
              <p:nvPr/>
            </p:nvPicPr>
            <p:blipFill>
              <a:blip r:embed="rId6"/>
              <a:stretch>
                <a:fillRect/>
              </a:stretch>
            </p:blipFill>
            <p:spPr>
              <a:xfrm>
                <a:off x="619885" y="303242"/>
                <a:ext cx="10011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DE3F8381-CBC6-C5CA-1482-7F6B8115BD45}"/>
                  </a:ext>
                </a:extLst>
              </p14:cNvPr>
              <p14:cNvContentPartPr/>
              <p14:nvPr/>
            </p14:nvContentPartPr>
            <p14:xfrm>
              <a:off x="3595285" y="397562"/>
              <a:ext cx="2864880" cy="87840"/>
            </p14:xfrm>
          </p:contentPart>
        </mc:Choice>
        <mc:Fallback xmlns="">
          <p:pic>
            <p:nvPicPr>
              <p:cNvPr id="7" name="Freihand 6">
                <a:extLst>
                  <a:ext uri="{FF2B5EF4-FFF2-40B4-BE49-F238E27FC236}">
                    <a16:creationId xmlns:a16="http://schemas.microsoft.com/office/drawing/2014/main" id="{DE3F8381-CBC6-C5CA-1482-7F6B8115BD45}"/>
                  </a:ext>
                </a:extLst>
              </p:cNvPr>
              <p:cNvPicPr/>
              <p:nvPr/>
            </p:nvPicPr>
            <p:blipFill>
              <a:blip r:embed="rId8"/>
              <a:stretch>
                <a:fillRect/>
              </a:stretch>
            </p:blipFill>
            <p:spPr>
              <a:xfrm>
                <a:off x="3541645" y="289922"/>
                <a:ext cx="2972520" cy="303480"/>
              </a:xfrm>
              <a:prstGeom prst="rect">
                <a:avLst/>
              </a:prstGeom>
            </p:spPr>
          </p:pic>
        </mc:Fallback>
      </mc:AlternateContent>
    </p:spTree>
    <p:extLst>
      <p:ext uri="{BB962C8B-B14F-4D97-AF65-F5344CB8AC3E}">
        <p14:creationId xmlns:p14="http://schemas.microsoft.com/office/powerpoint/2010/main" val="25345605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FD7ADA-B559-B711-3306-BF8D36315765}"/>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Modernisierung nach aktueller Rechtslage und Mieterhöhung</a:t>
            </a:r>
            <a:endParaRPr lang="de-DE" dirty="0"/>
          </a:p>
        </p:txBody>
      </p:sp>
      <p:pic>
        <p:nvPicPr>
          <p:cNvPr id="6" name="Inhaltsplatzhalter 5">
            <a:extLst>
              <a:ext uri="{FF2B5EF4-FFF2-40B4-BE49-F238E27FC236}">
                <a16:creationId xmlns:a16="http://schemas.microsoft.com/office/drawing/2014/main" id="{63E3E95B-2BE2-0F6D-0F37-0049CEB3FBA0}"/>
              </a:ext>
            </a:extLst>
          </p:cNvPr>
          <p:cNvPicPr>
            <a:picLocks noGrp="1" noChangeAspect="1"/>
          </p:cNvPicPr>
          <p:nvPr>
            <p:ph idx="1"/>
          </p:nvPr>
        </p:nvPicPr>
        <p:blipFill>
          <a:blip r:embed="rId2"/>
          <a:stretch>
            <a:fillRect/>
          </a:stretch>
        </p:blipFill>
        <p:spPr>
          <a:xfrm>
            <a:off x="647700" y="1537668"/>
            <a:ext cx="7848600" cy="2715864"/>
          </a:xfrm>
        </p:spPr>
      </p:pic>
      <p:sp>
        <p:nvSpPr>
          <p:cNvPr id="4" name="Fußzeilenplatzhalter 3">
            <a:extLst>
              <a:ext uri="{FF2B5EF4-FFF2-40B4-BE49-F238E27FC236}">
                <a16:creationId xmlns:a16="http://schemas.microsoft.com/office/drawing/2014/main" id="{BBE80776-61DE-8F4B-19DB-6F0ADF5D2855}"/>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2067793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2CB466-184E-F978-B42B-CD9EBBB5D517}"/>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Modernisierung nach aktueller Rechtslage und Mieterhöhung</a:t>
            </a:r>
            <a:endParaRPr lang="de-DE" dirty="0"/>
          </a:p>
        </p:txBody>
      </p:sp>
      <p:pic>
        <p:nvPicPr>
          <p:cNvPr id="6" name="Inhaltsplatzhalter 5">
            <a:extLst>
              <a:ext uri="{FF2B5EF4-FFF2-40B4-BE49-F238E27FC236}">
                <a16:creationId xmlns:a16="http://schemas.microsoft.com/office/drawing/2014/main" id="{26A009D8-2F37-77AF-1920-D8ED9E707E2F}"/>
              </a:ext>
            </a:extLst>
          </p:cNvPr>
          <p:cNvPicPr>
            <a:picLocks noGrp="1" noChangeAspect="1"/>
          </p:cNvPicPr>
          <p:nvPr>
            <p:ph idx="1"/>
          </p:nvPr>
        </p:nvPicPr>
        <p:blipFill>
          <a:blip r:embed="rId2"/>
          <a:stretch>
            <a:fillRect/>
          </a:stretch>
        </p:blipFill>
        <p:spPr>
          <a:xfrm>
            <a:off x="611188" y="1359844"/>
            <a:ext cx="7848600" cy="3071512"/>
          </a:xfrm>
        </p:spPr>
      </p:pic>
      <p:sp>
        <p:nvSpPr>
          <p:cNvPr id="4" name="Fußzeilenplatzhalter 3">
            <a:extLst>
              <a:ext uri="{FF2B5EF4-FFF2-40B4-BE49-F238E27FC236}">
                <a16:creationId xmlns:a16="http://schemas.microsoft.com/office/drawing/2014/main" id="{9ABF48EB-603B-F5CE-BDAA-C558F6F4E391}"/>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5054496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C8A72-E708-B3F9-E466-F351AEEC7658}"/>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Modernisierung nach aktueller Rechtslage und Mieterhöhung</a:t>
            </a:r>
            <a:endParaRPr lang="de-DE" dirty="0"/>
          </a:p>
        </p:txBody>
      </p:sp>
      <p:pic>
        <p:nvPicPr>
          <p:cNvPr id="6" name="Inhaltsplatzhalter 5">
            <a:extLst>
              <a:ext uri="{FF2B5EF4-FFF2-40B4-BE49-F238E27FC236}">
                <a16:creationId xmlns:a16="http://schemas.microsoft.com/office/drawing/2014/main" id="{12FCA532-D6BC-F04C-1ED2-ACAD99F4659F}"/>
              </a:ext>
            </a:extLst>
          </p:cNvPr>
          <p:cNvPicPr>
            <a:picLocks noGrp="1" noChangeAspect="1"/>
          </p:cNvPicPr>
          <p:nvPr>
            <p:ph idx="1"/>
          </p:nvPr>
        </p:nvPicPr>
        <p:blipFill>
          <a:blip r:embed="rId2"/>
          <a:stretch>
            <a:fillRect/>
          </a:stretch>
        </p:blipFill>
        <p:spPr>
          <a:xfrm>
            <a:off x="611188" y="1184552"/>
            <a:ext cx="7848600" cy="3422096"/>
          </a:xfrm>
        </p:spPr>
      </p:pic>
      <p:sp>
        <p:nvSpPr>
          <p:cNvPr id="4" name="Fußzeilenplatzhalter 3">
            <a:extLst>
              <a:ext uri="{FF2B5EF4-FFF2-40B4-BE49-F238E27FC236}">
                <a16:creationId xmlns:a16="http://schemas.microsoft.com/office/drawing/2014/main" id="{177BCDBD-06B1-5B4A-792A-52021C5CB501}"/>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27584354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DA6CE-C0DF-3671-C51E-13224FF53A13}"/>
              </a:ext>
            </a:extLst>
          </p:cNvPr>
          <p:cNvSpPr>
            <a:spLocks noGrp="1"/>
          </p:cNvSpPr>
          <p:nvPr>
            <p:ph type="title"/>
          </p:nvPr>
        </p:nvSpPr>
        <p:spPr/>
        <p:txBody>
          <a:bodyPr/>
          <a:lstStyle/>
          <a:p>
            <a:r>
              <a:rPr lang="de-DE" dirty="0"/>
              <a:t>NEU: Modernisierung nach § 555b Nr. 1a BGB-neu</a:t>
            </a:r>
          </a:p>
        </p:txBody>
      </p:sp>
      <p:sp>
        <p:nvSpPr>
          <p:cNvPr id="3" name="Inhaltsplatzhalter 2">
            <a:extLst>
              <a:ext uri="{FF2B5EF4-FFF2-40B4-BE49-F238E27FC236}">
                <a16:creationId xmlns:a16="http://schemas.microsoft.com/office/drawing/2014/main" id="{509A4290-6534-B2A1-69DC-7DF05B87256C}"/>
              </a:ext>
            </a:extLst>
          </p:cNvPr>
          <p:cNvSpPr>
            <a:spLocks noGrp="1"/>
          </p:cNvSpPr>
          <p:nvPr>
            <p:ph idx="1"/>
          </p:nvPr>
        </p:nvSpPr>
        <p:spPr/>
        <p:txBody>
          <a:bodyPr/>
          <a:lstStyle/>
          <a:p>
            <a:pPr marL="0" indent="0">
              <a:buNone/>
            </a:pPr>
            <a:r>
              <a:rPr lang="de-DE" dirty="0"/>
              <a:t>Der </a:t>
            </a:r>
            <a:r>
              <a:rPr lang="de-DE" b="1" dirty="0"/>
              <a:t>neue Modernisierungstatbestand </a:t>
            </a:r>
            <a:r>
              <a:rPr lang="de-DE" dirty="0"/>
              <a:t>des § 555b Nr. 1a BGB-neu erfasst bauliche Veränderungen, durch die mittels Einbaus oder Aufstellung einer </a:t>
            </a:r>
            <a:r>
              <a:rPr lang="de-DE" b="1" dirty="0"/>
              <a:t>Heizungsanlage </a:t>
            </a:r>
            <a:r>
              <a:rPr lang="de-DE" dirty="0"/>
              <a:t>zum Zweck der Inbetriebnahme in einem Gebäude die </a:t>
            </a:r>
            <a:r>
              <a:rPr lang="de-DE" dirty="0">
                <a:solidFill>
                  <a:srgbClr val="FF0000"/>
                </a:solidFill>
              </a:rPr>
              <a:t>Anforderungen des § 71 GEG-neu </a:t>
            </a:r>
            <a:r>
              <a:rPr lang="de-DE" dirty="0"/>
              <a:t>erfüllt werden.</a:t>
            </a:r>
          </a:p>
          <a:p>
            <a:pPr marL="0" indent="0">
              <a:buNone/>
            </a:pPr>
            <a:r>
              <a:rPr lang="de-DE" dirty="0"/>
              <a:t>Auf dieser Grundlage ist </a:t>
            </a:r>
            <a:r>
              <a:rPr lang="de-DE" b="1" dirty="0"/>
              <a:t>§ 559e BGB- neu (Modernisierungsmieterhöhung</a:t>
            </a:r>
            <a:r>
              <a:rPr lang="de-DE" dirty="0"/>
              <a:t>) entstanden. </a:t>
            </a:r>
          </a:p>
          <a:p>
            <a:pPr marL="0" indent="0">
              <a:buNone/>
            </a:pPr>
            <a:r>
              <a:rPr lang="de-DE" b="1" dirty="0"/>
              <a:t>Ziel:</a:t>
            </a:r>
            <a:r>
              <a:rPr lang="de-DE" dirty="0"/>
              <a:t> Er soll Vermietern ein Anreiz bieten, </a:t>
            </a:r>
          </a:p>
          <a:p>
            <a:pPr marL="0" indent="0">
              <a:buNone/>
            </a:pPr>
            <a:r>
              <a:rPr lang="de-DE" dirty="0"/>
              <a:t>die Wärmeversorgung umzustellen auf erneuerbare Energien (nach GEG neu),</a:t>
            </a:r>
          </a:p>
          <a:p>
            <a:pPr marL="0" indent="0">
              <a:buNone/>
            </a:pPr>
            <a:r>
              <a:rPr lang="de-DE" dirty="0"/>
              <a:t>wenn bereitgestellte Fördergelder genutzt werden.</a:t>
            </a:r>
          </a:p>
        </p:txBody>
      </p:sp>
      <p:sp>
        <p:nvSpPr>
          <p:cNvPr id="4" name="Fußzeilenplatzhalter 3">
            <a:extLst>
              <a:ext uri="{FF2B5EF4-FFF2-40B4-BE49-F238E27FC236}">
                <a16:creationId xmlns:a16="http://schemas.microsoft.com/office/drawing/2014/main" id="{70FCE382-8D3C-B4C3-A614-B74443F5442A}"/>
              </a:ext>
            </a:extLst>
          </p:cNvPr>
          <p:cNvSpPr>
            <a:spLocks noGrp="1"/>
          </p:cNvSpPr>
          <p:nvPr>
            <p:ph type="ftr" sz="quarter" idx="3"/>
          </p:nvPr>
        </p:nvSpPr>
        <p:spPr/>
        <p:txBody>
          <a:bodyPr/>
          <a:lstStyle/>
          <a:p>
            <a:pPr>
              <a:defRPr/>
            </a:pPr>
            <a:r>
              <a:rPr lang="de-DE"/>
              <a:t>Jahresabschlussschulung 2023</a:t>
            </a:r>
            <a:endParaRPr lang="de-DE" dirty="0"/>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A35B92BF-9DAC-13AE-AF75-0FE972FD2690}"/>
                  </a:ext>
                </a:extLst>
              </p14:cNvPr>
              <p14:cNvContentPartPr/>
              <p14:nvPr/>
            </p14:nvContentPartPr>
            <p14:xfrm>
              <a:off x="707725" y="425282"/>
              <a:ext cx="552240" cy="19080"/>
            </p14:xfrm>
          </p:contentPart>
        </mc:Choice>
        <mc:Fallback xmlns="">
          <p:pic>
            <p:nvPicPr>
              <p:cNvPr id="5" name="Freihand 4">
                <a:extLst>
                  <a:ext uri="{FF2B5EF4-FFF2-40B4-BE49-F238E27FC236}">
                    <a16:creationId xmlns:a16="http://schemas.microsoft.com/office/drawing/2014/main" id="{A35B92BF-9DAC-13AE-AF75-0FE972FD2690}"/>
                  </a:ext>
                </a:extLst>
              </p:cNvPr>
              <p:cNvPicPr/>
              <p:nvPr/>
            </p:nvPicPr>
            <p:blipFill>
              <a:blip r:embed="rId3"/>
              <a:stretch>
                <a:fillRect/>
              </a:stretch>
            </p:blipFill>
            <p:spPr>
              <a:xfrm>
                <a:off x="654085" y="317282"/>
                <a:ext cx="6598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82860DCD-C924-0446-B8EF-ADAFE6530D00}"/>
                  </a:ext>
                </a:extLst>
              </p14:cNvPr>
              <p14:cNvContentPartPr/>
              <p14:nvPr/>
            </p14:nvContentPartPr>
            <p14:xfrm>
              <a:off x="6022405" y="1264802"/>
              <a:ext cx="544320" cy="360"/>
            </p14:xfrm>
          </p:contentPart>
        </mc:Choice>
        <mc:Fallback xmlns="">
          <p:pic>
            <p:nvPicPr>
              <p:cNvPr id="6" name="Freihand 5">
                <a:extLst>
                  <a:ext uri="{FF2B5EF4-FFF2-40B4-BE49-F238E27FC236}">
                    <a16:creationId xmlns:a16="http://schemas.microsoft.com/office/drawing/2014/main" id="{82860DCD-C924-0446-B8EF-ADAFE6530D00}"/>
                  </a:ext>
                </a:extLst>
              </p:cNvPr>
              <p:cNvPicPr/>
              <p:nvPr/>
            </p:nvPicPr>
            <p:blipFill>
              <a:blip r:embed="rId5"/>
              <a:stretch>
                <a:fillRect/>
              </a:stretch>
            </p:blipFill>
            <p:spPr>
              <a:xfrm>
                <a:off x="5968405" y="1156802"/>
                <a:ext cx="651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8A95D1EB-716E-CD7C-8EE6-55E232BB2DEE}"/>
                  </a:ext>
                </a:extLst>
              </p14:cNvPr>
              <p14:cNvContentPartPr/>
              <p14:nvPr/>
            </p14:nvContentPartPr>
            <p14:xfrm>
              <a:off x="721765" y="1835402"/>
              <a:ext cx="1691280" cy="360"/>
            </p14:xfrm>
          </p:contentPart>
        </mc:Choice>
        <mc:Fallback xmlns="">
          <p:pic>
            <p:nvPicPr>
              <p:cNvPr id="7" name="Freihand 6">
                <a:extLst>
                  <a:ext uri="{FF2B5EF4-FFF2-40B4-BE49-F238E27FC236}">
                    <a16:creationId xmlns:a16="http://schemas.microsoft.com/office/drawing/2014/main" id="{8A95D1EB-716E-CD7C-8EE6-55E232BB2DEE}"/>
                  </a:ext>
                </a:extLst>
              </p:cNvPr>
              <p:cNvPicPr/>
              <p:nvPr/>
            </p:nvPicPr>
            <p:blipFill>
              <a:blip r:embed="rId7"/>
              <a:stretch>
                <a:fillRect/>
              </a:stretch>
            </p:blipFill>
            <p:spPr>
              <a:xfrm>
                <a:off x="667765" y="1727402"/>
                <a:ext cx="1798920" cy="216000"/>
              </a:xfrm>
              <a:prstGeom prst="rect">
                <a:avLst/>
              </a:prstGeom>
            </p:spPr>
          </p:pic>
        </mc:Fallback>
      </mc:AlternateContent>
    </p:spTree>
    <p:extLst>
      <p:ext uri="{BB962C8B-B14F-4D97-AF65-F5344CB8AC3E}">
        <p14:creationId xmlns:p14="http://schemas.microsoft.com/office/powerpoint/2010/main" val="20670116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396E3-090B-50BE-E0E2-6167F3A00327}"/>
              </a:ext>
            </a:extLst>
          </p:cNvPr>
          <p:cNvSpPr>
            <a:spLocks noGrp="1"/>
          </p:cNvSpPr>
          <p:nvPr>
            <p:ph type="title"/>
          </p:nvPr>
        </p:nvSpPr>
        <p:spPr/>
        <p:txBody>
          <a:bodyPr/>
          <a:lstStyle/>
          <a:p>
            <a:r>
              <a:rPr lang="de-DE" dirty="0"/>
              <a:t>§555b Nr.1a BGB neu</a:t>
            </a:r>
            <a:br>
              <a:rPr lang="de-DE" dirty="0"/>
            </a:br>
            <a:r>
              <a:rPr lang="de-DE" dirty="0"/>
              <a:t>Wann liegt der neue Modernisierungstatbestand vor?</a:t>
            </a:r>
          </a:p>
        </p:txBody>
      </p:sp>
      <p:sp>
        <p:nvSpPr>
          <p:cNvPr id="3" name="Inhaltsplatzhalter 2">
            <a:extLst>
              <a:ext uri="{FF2B5EF4-FFF2-40B4-BE49-F238E27FC236}">
                <a16:creationId xmlns:a16="http://schemas.microsoft.com/office/drawing/2014/main" id="{4E20E48B-15ED-99BE-D531-67D22BCB9FC0}"/>
              </a:ext>
            </a:extLst>
          </p:cNvPr>
          <p:cNvSpPr>
            <a:spLocks noGrp="1"/>
          </p:cNvSpPr>
          <p:nvPr>
            <p:ph idx="1"/>
          </p:nvPr>
        </p:nvSpPr>
        <p:spPr/>
        <p:txBody>
          <a:bodyPr/>
          <a:lstStyle/>
          <a:p>
            <a:pPr marL="0" indent="0">
              <a:buNone/>
            </a:pPr>
            <a:r>
              <a:rPr lang="de-DE" b="1" dirty="0"/>
              <a:t>Welche Anforderungen des § 71 GEG neu müssen erfüllt sein?</a:t>
            </a:r>
          </a:p>
          <a:p>
            <a:pPr marL="0" indent="0">
              <a:buNone/>
            </a:pPr>
            <a:r>
              <a:rPr lang="de-DE" dirty="0"/>
              <a:t>Es darf nur noch eine </a:t>
            </a:r>
            <a:r>
              <a:rPr lang="de-DE" b="1" dirty="0"/>
              <a:t>Heizungsanlage</a:t>
            </a:r>
            <a:r>
              <a:rPr lang="de-DE" dirty="0"/>
              <a:t> eingebaut werden, die mindestens </a:t>
            </a:r>
            <a:r>
              <a:rPr lang="de-DE" b="1" dirty="0"/>
              <a:t>65 Prozent </a:t>
            </a:r>
            <a:r>
              <a:rPr lang="de-DE" dirty="0"/>
              <a:t>der mit der Anlage bereitgestellten Wärme mit erneuerbaren Energien oder unvermeidbare Abwärme nach Maßgabe der § 71 b bis § 71 g GEG erzeugt.</a:t>
            </a:r>
          </a:p>
          <a:p>
            <a:pPr marL="0" indent="0">
              <a:buNone/>
            </a:pPr>
            <a:r>
              <a:rPr lang="de-DE" b="1" dirty="0"/>
              <a:t>Gilt nur</a:t>
            </a:r>
            <a:r>
              <a:rPr lang="de-DE" dirty="0"/>
              <a:t>, wenn der Vermieter eine Heizungsanlage </a:t>
            </a:r>
            <a:r>
              <a:rPr lang="de-DE" b="1" dirty="0"/>
              <a:t>in einem neu errichteten Gebäude oder in einen Bestandsgebäude neu einbaut.</a:t>
            </a:r>
            <a:r>
              <a:rPr lang="de-DE" dirty="0"/>
              <a:t> </a:t>
            </a:r>
            <a:r>
              <a:rPr lang="de-DE" dirty="0">
                <a:solidFill>
                  <a:srgbClr val="FF0000"/>
                </a:solidFill>
              </a:rPr>
              <a:t>Eine Pflicht zur Umstellung zu einem bestimmten Zeitpunkt besteht nicht</a:t>
            </a:r>
            <a:r>
              <a:rPr lang="de-DE" dirty="0"/>
              <a:t>.</a:t>
            </a:r>
          </a:p>
        </p:txBody>
      </p:sp>
      <p:sp>
        <p:nvSpPr>
          <p:cNvPr id="4" name="Fußzeilenplatzhalter 3">
            <a:extLst>
              <a:ext uri="{FF2B5EF4-FFF2-40B4-BE49-F238E27FC236}">
                <a16:creationId xmlns:a16="http://schemas.microsoft.com/office/drawing/2014/main" id="{B9F537BF-D393-56D4-F5A5-4B50B1770B34}"/>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598872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E5461-8E3D-33B5-FA0E-CFB9E8079E70}"/>
              </a:ext>
            </a:extLst>
          </p:cNvPr>
          <p:cNvSpPr>
            <a:spLocks noGrp="1"/>
          </p:cNvSpPr>
          <p:nvPr>
            <p:ph type="title"/>
          </p:nvPr>
        </p:nvSpPr>
        <p:spPr/>
        <p:txBody>
          <a:bodyPr/>
          <a:lstStyle/>
          <a:p>
            <a:r>
              <a:rPr lang="de-DE" dirty="0"/>
              <a:t>Erhöhung nur bezogen auf Kosten für die Heizungsanlage</a:t>
            </a:r>
            <a:br>
              <a:rPr lang="de-DE" dirty="0"/>
            </a:br>
            <a:r>
              <a:rPr lang="de-DE" dirty="0"/>
              <a:t>Was ist mit Heizungsanlage i.S.v. § 71 GEG gemeint?</a:t>
            </a:r>
          </a:p>
        </p:txBody>
      </p:sp>
      <p:pic>
        <p:nvPicPr>
          <p:cNvPr id="6" name="Inhaltsplatzhalter 5">
            <a:extLst>
              <a:ext uri="{FF2B5EF4-FFF2-40B4-BE49-F238E27FC236}">
                <a16:creationId xmlns:a16="http://schemas.microsoft.com/office/drawing/2014/main" id="{C44E57FB-2460-CE7D-5C17-1D8DE2451AC5}"/>
              </a:ext>
            </a:extLst>
          </p:cNvPr>
          <p:cNvPicPr>
            <a:picLocks noGrp="1" noChangeAspect="1"/>
          </p:cNvPicPr>
          <p:nvPr>
            <p:ph idx="1"/>
          </p:nvPr>
        </p:nvPicPr>
        <p:blipFill>
          <a:blip r:embed="rId2"/>
          <a:stretch>
            <a:fillRect/>
          </a:stretch>
        </p:blipFill>
        <p:spPr>
          <a:xfrm>
            <a:off x="611188" y="1470415"/>
            <a:ext cx="7848600" cy="2850371"/>
          </a:xfrm>
        </p:spPr>
      </p:pic>
      <p:sp>
        <p:nvSpPr>
          <p:cNvPr id="4" name="Fußzeilenplatzhalter 3">
            <a:extLst>
              <a:ext uri="{FF2B5EF4-FFF2-40B4-BE49-F238E27FC236}">
                <a16:creationId xmlns:a16="http://schemas.microsoft.com/office/drawing/2014/main" id="{D2D60CF6-C325-561F-AD3A-B8A435C6D9D5}"/>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8285095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635CC-A517-A983-B197-E2FD3B0A425A}"/>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§555b Nr.1a BGB neu</a:t>
            </a:r>
            <a:b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br>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Wann liegt der neue Modernisierungstatbestand vor?</a:t>
            </a:r>
            <a:endParaRPr lang="de-DE" dirty="0"/>
          </a:p>
        </p:txBody>
      </p:sp>
      <p:sp>
        <p:nvSpPr>
          <p:cNvPr id="3" name="Inhaltsplatzhalter 2">
            <a:extLst>
              <a:ext uri="{FF2B5EF4-FFF2-40B4-BE49-F238E27FC236}">
                <a16:creationId xmlns:a16="http://schemas.microsoft.com/office/drawing/2014/main" id="{9A1108C4-6A13-8AAD-D7BD-BEF9BB64D311}"/>
              </a:ext>
            </a:extLst>
          </p:cNvPr>
          <p:cNvSpPr>
            <a:spLocks noGrp="1"/>
          </p:cNvSpPr>
          <p:nvPr>
            <p:ph idx="1"/>
          </p:nvPr>
        </p:nvSpPr>
        <p:spPr/>
        <p:txBody>
          <a:bodyPr/>
          <a:lstStyle/>
          <a:p>
            <a:pPr marL="0" indent="0">
              <a:buNone/>
            </a:pPr>
            <a:r>
              <a:rPr lang="de-DE" dirty="0"/>
              <a:t>Der Vermieter kann </a:t>
            </a:r>
            <a:r>
              <a:rPr lang="de-DE" dirty="0">
                <a:solidFill>
                  <a:srgbClr val="FF0000"/>
                </a:solidFill>
              </a:rPr>
              <a:t>frei wählen</a:t>
            </a:r>
            <a:r>
              <a:rPr lang="de-DE" dirty="0"/>
              <a:t>, </a:t>
            </a:r>
            <a:r>
              <a:rPr lang="de-DE" dirty="0">
                <a:solidFill>
                  <a:srgbClr val="FF0000"/>
                </a:solidFill>
              </a:rPr>
              <a:t>wie</a:t>
            </a:r>
            <a:r>
              <a:rPr lang="de-DE" dirty="0"/>
              <a:t> er die 65 %-EE-Anforderung erfüllt (§ 71 Abs. 2 Satz 1 GEG-neu).</a:t>
            </a:r>
          </a:p>
          <a:p>
            <a:pPr marL="0" indent="0">
              <a:buNone/>
            </a:pPr>
            <a:r>
              <a:rPr lang="de-DE" dirty="0"/>
              <a:t>Es gilt eine </a:t>
            </a:r>
            <a:r>
              <a:rPr lang="de-DE" dirty="0">
                <a:solidFill>
                  <a:srgbClr val="FF0000"/>
                </a:solidFill>
              </a:rPr>
              <a:t>Technologieoffenheit</a:t>
            </a:r>
            <a:r>
              <a:rPr lang="de-DE" dirty="0"/>
              <a:t>:</a:t>
            </a:r>
          </a:p>
          <a:p>
            <a:r>
              <a:rPr lang="de-DE" dirty="0"/>
              <a:t>Hausübergabestation zum Anschluss an ein Wärmenetz</a:t>
            </a:r>
          </a:p>
          <a:p>
            <a:r>
              <a:rPr lang="de-DE" dirty="0"/>
              <a:t>Elektrisch angetriebene Wärmepumpe</a:t>
            </a:r>
          </a:p>
          <a:p>
            <a:r>
              <a:rPr lang="de-DE" dirty="0"/>
              <a:t>Stromdirektheizung</a:t>
            </a:r>
          </a:p>
          <a:p>
            <a:r>
              <a:rPr lang="de-DE" dirty="0"/>
              <a:t>Solarthermische Anlage</a:t>
            </a:r>
          </a:p>
          <a:p>
            <a:r>
              <a:rPr lang="de-DE" dirty="0"/>
              <a:t>Heizungsanlage zur Nutzung von Biomasse oder grünen oder blauem Wasserstoff</a:t>
            </a:r>
          </a:p>
        </p:txBody>
      </p:sp>
      <p:sp>
        <p:nvSpPr>
          <p:cNvPr id="4" name="Fußzeilenplatzhalter 3">
            <a:extLst>
              <a:ext uri="{FF2B5EF4-FFF2-40B4-BE49-F238E27FC236}">
                <a16:creationId xmlns:a16="http://schemas.microsoft.com/office/drawing/2014/main" id="{12B865A4-FED3-06FB-67A7-60CB9FD963FF}"/>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8317068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25E2F-3275-0D8D-BFE3-5056FE239E35}"/>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§555b Nr.1a BGB neu</a:t>
            </a:r>
            <a:b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br>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Wann liegt der neue Modernisierungstatbestand vor?</a:t>
            </a:r>
            <a:endParaRPr lang="de-DE" dirty="0"/>
          </a:p>
        </p:txBody>
      </p:sp>
      <p:sp>
        <p:nvSpPr>
          <p:cNvPr id="3" name="Inhaltsplatzhalter 2">
            <a:extLst>
              <a:ext uri="{FF2B5EF4-FFF2-40B4-BE49-F238E27FC236}">
                <a16:creationId xmlns:a16="http://schemas.microsoft.com/office/drawing/2014/main" id="{F76C5040-DA3F-781C-FAA8-766797B54B69}"/>
              </a:ext>
            </a:extLst>
          </p:cNvPr>
          <p:cNvSpPr>
            <a:spLocks noGrp="1"/>
          </p:cNvSpPr>
          <p:nvPr>
            <p:ph idx="1"/>
          </p:nvPr>
        </p:nvSpPr>
        <p:spPr/>
        <p:txBody>
          <a:bodyPr/>
          <a:lstStyle/>
          <a:p>
            <a:r>
              <a:rPr lang="de-DE" dirty="0"/>
              <a:t>Wärmepumpen- Hybridheizung</a:t>
            </a:r>
          </a:p>
          <a:p>
            <a:r>
              <a:rPr lang="de-DE" dirty="0"/>
              <a:t>Solarthermie-Hybridheizung</a:t>
            </a:r>
          </a:p>
        </p:txBody>
      </p:sp>
      <p:sp>
        <p:nvSpPr>
          <p:cNvPr id="4" name="Fußzeilenplatzhalter 3">
            <a:extLst>
              <a:ext uri="{FF2B5EF4-FFF2-40B4-BE49-F238E27FC236}">
                <a16:creationId xmlns:a16="http://schemas.microsoft.com/office/drawing/2014/main" id="{F5A9780D-EEE7-63A4-197A-C2E679723864}"/>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10885708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0D6239-B283-B1F4-C086-20CB99314179}"/>
              </a:ext>
            </a:extLst>
          </p:cNvPr>
          <p:cNvSpPr>
            <a:spLocks noGrp="1"/>
          </p:cNvSpPr>
          <p:nvPr>
            <p:ph type="title"/>
          </p:nvPr>
        </p:nvSpPr>
        <p:spPr/>
        <p:txBody>
          <a:bodyPr/>
          <a:lstStyle/>
          <a:p>
            <a:r>
              <a:rPr lang="de-DE" dirty="0"/>
              <a:t>Zeitliche Geltung</a:t>
            </a:r>
          </a:p>
        </p:txBody>
      </p:sp>
      <p:sp>
        <p:nvSpPr>
          <p:cNvPr id="3" name="Inhaltsplatzhalter 2">
            <a:extLst>
              <a:ext uri="{FF2B5EF4-FFF2-40B4-BE49-F238E27FC236}">
                <a16:creationId xmlns:a16="http://schemas.microsoft.com/office/drawing/2014/main" id="{47A28BF0-BF27-2F59-83FD-C8E00ACC7831}"/>
              </a:ext>
            </a:extLst>
          </p:cNvPr>
          <p:cNvSpPr>
            <a:spLocks noGrp="1"/>
          </p:cNvSpPr>
          <p:nvPr>
            <p:ph idx="1"/>
          </p:nvPr>
        </p:nvSpPr>
        <p:spPr/>
        <p:txBody>
          <a:bodyPr/>
          <a:lstStyle/>
          <a:p>
            <a:pPr marL="0" indent="0">
              <a:buNone/>
            </a:pPr>
            <a:r>
              <a:rPr lang="de-DE" dirty="0"/>
              <a:t>Nach § 72 Abs. 8 GEG-neu muss die 65 %-Anforderung für </a:t>
            </a:r>
            <a:r>
              <a:rPr lang="de-DE" b="1" dirty="0"/>
              <a:t>Bestandsgebäude</a:t>
            </a:r>
            <a:r>
              <a:rPr lang="de-DE" dirty="0"/>
              <a:t> erfüllt werden:</a:t>
            </a:r>
          </a:p>
          <a:p>
            <a:r>
              <a:rPr lang="de-DE" dirty="0"/>
              <a:t>In einem Gemeindegebiet, in dem am 1.1.2024 </a:t>
            </a:r>
            <a:r>
              <a:rPr lang="de-DE" b="1" dirty="0">
                <a:solidFill>
                  <a:srgbClr val="FF0000"/>
                </a:solidFill>
              </a:rPr>
              <a:t>mehr als 100.000 </a:t>
            </a:r>
            <a:r>
              <a:rPr lang="de-DE" b="1" dirty="0"/>
              <a:t>Einwohner</a:t>
            </a:r>
            <a:r>
              <a:rPr lang="de-DE" dirty="0"/>
              <a:t> gemeldet sind, </a:t>
            </a:r>
            <a:r>
              <a:rPr lang="de-DE" dirty="0">
                <a:solidFill>
                  <a:srgbClr val="FF0000"/>
                </a:solidFill>
              </a:rPr>
              <a:t>mit Ablauf des </a:t>
            </a:r>
            <a:r>
              <a:rPr lang="de-DE" u="sng" dirty="0">
                <a:solidFill>
                  <a:srgbClr val="FF0000"/>
                </a:solidFill>
              </a:rPr>
              <a:t>30.06.2026</a:t>
            </a:r>
          </a:p>
          <a:p>
            <a:r>
              <a:rPr lang="de-DE" dirty="0"/>
              <a:t>In einem Gemeindegebiet, in dem am 1.1.2024 </a:t>
            </a:r>
            <a:r>
              <a:rPr lang="de-DE" b="1" dirty="0">
                <a:solidFill>
                  <a:srgbClr val="FF0000"/>
                </a:solidFill>
              </a:rPr>
              <a:t>100.000 oder weniger </a:t>
            </a:r>
            <a:r>
              <a:rPr lang="de-DE" b="1" dirty="0"/>
              <a:t>Einwohner </a:t>
            </a:r>
            <a:r>
              <a:rPr lang="de-DE" dirty="0"/>
              <a:t>gemeldet sind, </a:t>
            </a:r>
            <a:r>
              <a:rPr lang="de-DE" dirty="0">
                <a:solidFill>
                  <a:srgbClr val="FF0000"/>
                </a:solidFill>
              </a:rPr>
              <a:t>mit Ablauf des </a:t>
            </a:r>
            <a:r>
              <a:rPr lang="de-DE" u="sng" dirty="0">
                <a:solidFill>
                  <a:srgbClr val="FF0000"/>
                </a:solidFill>
              </a:rPr>
              <a:t>30.06.2028</a:t>
            </a:r>
            <a:r>
              <a:rPr lang="de-DE" dirty="0">
                <a:solidFill>
                  <a:srgbClr val="FF0000"/>
                </a:solidFill>
              </a:rPr>
              <a:t> </a:t>
            </a:r>
            <a:r>
              <a:rPr lang="de-DE" dirty="0"/>
              <a:t>und</a:t>
            </a:r>
          </a:p>
          <a:p>
            <a:pPr marL="0" indent="0">
              <a:buNone/>
            </a:pPr>
            <a:r>
              <a:rPr lang="de-DE" dirty="0"/>
              <a:t>Hintergrund ist das </a:t>
            </a:r>
            <a:r>
              <a:rPr lang="de-DE" b="1" dirty="0"/>
              <a:t>Gesetz für die Wärmeplanung und zur Dekarbonisierung der Wärmenetze (WPG), das zum 01.01.2024 </a:t>
            </a:r>
            <a:r>
              <a:rPr lang="de-DE" dirty="0"/>
              <a:t>in Kraft tritt.</a:t>
            </a:r>
          </a:p>
        </p:txBody>
      </p:sp>
      <p:sp>
        <p:nvSpPr>
          <p:cNvPr id="4" name="Fußzeilenplatzhalter 3">
            <a:extLst>
              <a:ext uri="{FF2B5EF4-FFF2-40B4-BE49-F238E27FC236}">
                <a16:creationId xmlns:a16="http://schemas.microsoft.com/office/drawing/2014/main" id="{F90A7CDD-D479-0626-C855-D8AF965840B1}"/>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122874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B8B7EA-32FB-53C8-CD74-817EEDC98724}"/>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Auszug aus dem Miet-/Nutzungsvertrag</a:t>
            </a:r>
            <a:b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br>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Vorauszahlungen</a:t>
            </a:r>
            <a:endParaRPr lang="de-DE" dirty="0"/>
          </a:p>
        </p:txBody>
      </p:sp>
      <p:pic>
        <p:nvPicPr>
          <p:cNvPr id="6" name="Inhaltsplatzhalter 5">
            <a:extLst>
              <a:ext uri="{FF2B5EF4-FFF2-40B4-BE49-F238E27FC236}">
                <a16:creationId xmlns:a16="http://schemas.microsoft.com/office/drawing/2014/main" id="{5F336629-5E5F-EAB5-DD85-56DDA1E4EDEC}"/>
              </a:ext>
            </a:extLst>
          </p:cNvPr>
          <p:cNvPicPr>
            <a:picLocks noGrp="1" noChangeAspect="1"/>
          </p:cNvPicPr>
          <p:nvPr>
            <p:ph idx="1"/>
          </p:nvPr>
        </p:nvPicPr>
        <p:blipFill>
          <a:blip r:embed="rId2"/>
          <a:stretch>
            <a:fillRect/>
          </a:stretch>
        </p:blipFill>
        <p:spPr>
          <a:xfrm>
            <a:off x="1688794" y="1131888"/>
            <a:ext cx="5693387" cy="3527425"/>
          </a:xfrm>
        </p:spPr>
      </p:pic>
      <p:sp>
        <p:nvSpPr>
          <p:cNvPr id="4" name="Fußzeilenplatzhalter 3">
            <a:extLst>
              <a:ext uri="{FF2B5EF4-FFF2-40B4-BE49-F238E27FC236}">
                <a16:creationId xmlns:a16="http://schemas.microsoft.com/office/drawing/2014/main" id="{E309FDA3-8661-D123-50DF-F11E8BE8CDE3}"/>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8558883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0FC8DB-CF75-9E74-098A-30F75E64B6BD}"/>
              </a:ext>
            </a:extLst>
          </p:cNvPr>
          <p:cNvSpPr>
            <a:spLocks noGrp="1"/>
          </p:cNvSpPr>
          <p:nvPr>
            <p:ph type="title"/>
          </p:nvPr>
        </p:nvSpPr>
        <p:spPr/>
        <p:txBody>
          <a:bodyPr/>
          <a:lstStyle/>
          <a:p>
            <a:r>
              <a:rPr kumimoji="0" lang="de-DE" sz="1800" b="1"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t>Gesetz für die Wärmeplanung und zur Dekarbonisierung der Wärmenetze (WPG)</a:t>
            </a:r>
            <a:endParaRPr lang="de-DE" dirty="0"/>
          </a:p>
        </p:txBody>
      </p:sp>
      <p:sp>
        <p:nvSpPr>
          <p:cNvPr id="3" name="Inhaltsplatzhalter 2">
            <a:extLst>
              <a:ext uri="{FF2B5EF4-FFF2-40B4-BE49-F238E27FC236}">
                <a16:creationId xmlns:a16="http://schemas.microsoft.com/office/drawing/2014/main" id="{5AC70845-B39E-CB80-E522-C3E22DCCE220}"/>
              </a:ext>
            </a:extLst>
          </p:cNvPr>
          <p:cNvSpPr>
            <a:spLocks noGrp="1"/>
          </p:cNvSpPr>
          <p:nvPr>
            <p:ph idx="1"/>
          </p:nvPr>
        </p:nvSpPr>
        <p:spPr/>
        <p:txBody>
          <a:bodyPr/>
          <a:lstStyle/>
          <a:p>
            <a:pPr marL="0" indent="0">
              <a:buNone/>
            </a:pPr>
            <a:r>
              <a:rPr lang="de-DE" dirty="0"/>
              <a:t>Bis zu diesen Terminen sollen </a:t>
            </a:r>
            <a:r>
              <a:rPr lang="de-DE" b="1" dirty="0"/>
              <a:t>Wärmeplane</a:t>
            </a:r>
            <a:r>
              <a:rPr lang="de-DE" dirty="0"/>
              <a:t> durch die Versorger/Kommunen erstellt werden.</a:t>
            </a:r>
          </a:p>
          <a:p>
            <a:pPr marL="0" indent="0">
              <a:buNone/>
            </a:pPr>
            <a:r>
              <a:rPr lang="de-DE" dirty="0"/>
              <a:t>Die Pflichten sind an die Termine geknüpft, an denen Wärmepläne erstellt sein sollen. </a:t>
            </a:r>
            <a:r>
              <a:rPr lang="de-DE" b="1" dirty="0"/>
              <a:t>Sie hängt aber nicht davon ab, dass tatsächlich ein Wärmeplan erstellt wurde.</a:t>
            </a:r>
          </a:p>
          <a:p>
            <a:pPr marL="0" indent="0">
              <a:buNone/>
            </a:pPr>
            <a:r>
              <a:rPr lang="de-DE" dirty="0"/>
              <a:t>Es gibt Sonderregelungen für </a:t>
            </a:r>
            <a:r>
              <a:rPr lang="de-DE" b="1" dirty="0"/>
              <a:t>Übergangszeiträume, wenn eine Heizung nicht mehr repariert werden kann. </a:t>
            </a:r>
            <a:r>
              <a:rPr lang="de-DE" dirty="0"/>
              <a:t>Hier können für einen bestimmten Zeitraum </a:t>
            </a:r>
            <a:r>
              <a:rPr lang="de-DE" b="1" dirty="0"/>
              <a:t>Übergangsheizungen</a:t>
            </a:r>
            <a:r>
              <a:rPr lang="de-DE" dirty="0"/>
              <a:t> (für zunächst 5 Jahre) eingebaut werden, die der 65 %-Regelung nicht entsprechen (§ 71 i ff GEG).</a:t>
            </a:r>
          </a:p>
        </p:txBody>
      </p:sp>
      <p:sp>
        <p:nvSpPr>
          <p:cNvPr id="4" name="Fußzeilenplatzhalter 3">
            <a:extLst>
              <a:ext uri="{FF2B5EF4-FFF2-40B4-BE49-F238E27FC236}">
                <a16:creationId xmlns:a16="http://schemas.microsoft.com/office/drawing/2014/main" id="{9D385E87-B3D2-D789-E264-5A68AFEEF0D6}"/>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5753444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18F1BC-266C-4828-241F-7AF826B9B044}"/>
              </a:ext>
            </a:extLst>
          </p:cNvPr>
          <p:cNvSpPr>
            <a:spLocks noGrp="1"/>
          </p:cNvSpPr>
          <p:nvPr>
            <p:ph type="title"/>
          </p:nvPr>
        </p:nvSpPr>
        <p:spPr/>
        <p:txBody>
          <a:bodyPr/>
          <a:lstStyle/>
          <a:p>
            <a:endParaRPr lang="de-DE"/>
          </a:p>
        </p:txBody>
      </p:sp>
      <p:pic>
        <p:nvPicPr>
          <p:cNvPr id="6" name="Inhaltsplatzhalter 5">
            <a:extLst>
              <a:ext uri="{FF2B5EF4-FFF2-40B4-BE49-F238E27FC236}">
                <a16:creationId xmlns:a16="http://schemas.microsoft.com/office/drawing/2014/main" id="{19ECC8FA-12B4-163C-51DE-B69733665CBE}"/>
              </a:ext>
            </a:extLst>
          </p:cNvPr>
          <p:cNvPicPr>
            <a:picLocks noGrp="1" noChangeAspect="1"/>
          </p:cNvPicPr>
          <p:nvPr>
            <p:ph idx="1"/>
          </p:nvPr>
        </p:nvPicPr>
        <p:blipFill>
          <a:blip r:embed="rId2"/>
          <a:stretch>
            <a:fillRect/>
          </a:stretch>
        </p:blipFill>
        <p:spPr>
          <a:xfrm>
            <a:off x="1928902" y="1131888"/>
            <a:ext cx="5213171" cy="3527425"/>
          </a:xfrm>
        </p:spPr>
      </p:pic>
      <p:sp>
        <p:nvSpPr>
          <p:cNvPr id="4" name="Fußzeilenplatzhalter 3">
            <a:extLst>
              <a:ext uri="{FF2B5EF4-FFF2-40B4-BE49-F238E27FC236}">
                <a16:creationId xmlns:a16="http://schemas.microsoft.com/office/drawing/2014/main" id="{89358CEB-DA0F-79FF-36EB-E551F1E96427}"/>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5689136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033641-4C95-FF7F-B2AD-E53F77F871DB}"/>
              </a:ext>
            </a:extLst>
          </p:cNvPr>
          <p:cNvSpPr>
            <a:spLocks noGrp="1"/>
          </p:cNvSpPr>
          <p:nvPr>
            <p:ph type="title"/>
          </p:nvPr>
        </p:nvSpPr>
        <p:spPr/>
        <p:txBody>
          <a:bodyPr/>
          <a:lstStyle/>
          <a:p>
            <a:r>
              <a:rPr lang="de-DE" sz="1800" dirty="0">
                <a:solidFill>
                  <a:srgbClr val="3D5D72"/>
                </a:solidFill>
                <a:latin typeface="Arial" panose="020B0604020202020204" pitchFamily="34" charset="0"/>
                <a:ea typeface="+mn-ea"/>
                <a:cs typeface="Arial" panose="020B0604020202020204" pitchFamily="34" charset="0"/>
              </a:rPr>
              <a:t>N</a:t>
            </a:r>
            <a:r>
              <a:rPr kumimoji="0" lang="de-DE" sz="1800" b="1"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t>euer Modernisierungsmieterhöhungstatbestand nach § 559e BGB</a:t>
            </a:r>
            <a:endParaRPr lang="de-DE" dirty="0"/>
          </a:p>
        </p:txBody>
      </p:sp>
      <p:sp>
        <p:nvSpPr>
          <p:cNvPr id="3" name="Inhaltsplatzhalter 2">
            <a:extLst>
              <a:ext uri="{FF2B5EF4-FFF2-40B4-BE49-F238E27FC236}">
                <a16:creationId xmlns:a16="http://schemas.microsoft.com/office/drawing/2014/main" id="{198E0B94-E084-5B34-48BC-3788232744E4}"/>
              </a:ext>
            </a:extLst>
          </p:cNvPr>
          <p:cNvSpPr>
            <a:spLocks noGrp="1"/>
          </p:cNvSpPr>
          <p:nvPr>
            <p:ph idx="1"/>
          </p:nvPr>
        </p:nvSpPr>
        <p:spPr/>
        <p:txBody>
          <a:bodyPr/>
          <a:lstStyle/>
          <a:p>
            <a:pPr marL="0" indent="0">
              <a:buNone/>
            </a:pPr>
            <a:endParaRPr lang="de-DE" b="1" dirty="0"/>
          </a:p>
          <a:p>
            <a:pPr marL="0" indent="0" algn="ctr">
              <a:buNone/>
            </a:pPr>
            <a:r>
              <a:rPr lang="de-DE" sz="2400" b="1" dirty="0"/>
              <a:t>Welche Voraussetzungen müssen für den neuen Modernisierungs</a:t>
            </a:r>
            <a:r>
              <a:rPr lang="de-DE" sz="2400" b="1" dirty="0">
                <a:solidFill>
                  <a:srgbClr val="FF0000"/>
                </a:solidFill>
              </a:rPr>
              <a:t>mieterhöhung</a:t>
            </a:r>
            <a:r>
              <a:rPr lang="de-DE" sz="2400" b="1" dirty="0"/>
              <a:t>statbestand nach </a:t>
            </a:r>
            <a:r>
              <a:rPr lang="de-DE" sz="2400" b="1" dirty="0">
                <a:solidFill>
                  <a:srgbClr val="FF0000"/>
                </a:solidFill>
              </a:rPr>
              <a:t>§ 559e BGB </a:t>
            </a:r>
            <a:r>
              <a:rPr lang="de-DE" sz="2400" b="1" dirty="0"/>
              <a:t>erfüllt werden?</a:t>
            </a:r>
          </a:p>
        </p:txBody>
      </p:sp>
      <p:sp>
        <p:nvSpPr>
          <p:cNvPr id="4" name="Fußzeilenplatzhalter 3">
            <a:extLst>
              <a:ext uri="{FF2B5EF4-FFF2-40B4-BE49-F238E27FC236}">
                <a16:creationId xmlns:a16="http://schemas.microsoft.com/office/drawing/2014/main" id="{FAE650C5-EBF4-3E1F-2B41-224EEC002599}"/>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8895298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02DE5D-D415-98AA-8D95-08802AC52C73}"/>
              </a:ext>
            </a:extLst>
          </p:cNvPr>
          <p:cNvSpPr>
            <a:spLocks noGrp="1"/>
          </p:cNvSpPr>
          <p:nvPr>
            <p:ph type="title"/>
          </p:nvPr>
        </p:nvSpPr>
        <p:spPr/>
        <p:txBody>
          <a:bodyPr/>
          <a:lstStyle/>
          <a:p>
            <a:r>
              <a:rPr lang="de-DE" dirty="0"/>
              <a:t>Gesetzestext § 559 e BGB neu ab 01.01.2024</a:t>
            </a:r>
            <a:br>
              <a:rPr lang="de-DE" dirty="0"/>
            </a:br>
            <a:r>
              <a:rPr lang="de-DE" dirty="0"/>
              <a:t>Mieterhöhung nach Einbau einer Heizungsanlage</a:t>
            </a:r>
          </a:p>
        </p:txBody>
      </p:sp>
      <p:pic>
        <p:nvPicPr>
          <p:cNvPr id="6" name="Inhaltsplatzhalter 5">
            <a:extLst>
              <a:ext uri="{FF2B5EF4-FFF2-40B4-BE49-F238E27FC236}">
                <a16:creationId xmlns:a16="http://schemas.microsoft.com/office/drawing/2014/main" id="{BF2D0B52-B73E-7B6E-85B5-681272DA764B}"/>
              </a:ext>
            </a:extLst>
          </p:cNvPr>
          <p:cNvPicPr>
            <a:picLocks noGrp="1" noChangeAspect="1"/>
          </p:cNvPicPr>
          <p:nvPr>
            <p:ph idx="1"/>
          </p:nvPr>
        </p:nvPicPr>
        <p:blipFill>
          <a:blip r:embed="rId2"/>
          <a:stretch>
            <a:fillRect/>
          </a:stretch>
        </p:blipFill>
        <p:spPr>
          <a:xfrm>
            <a:off x="323528" y="1185195"/>
            <a:ext cx="7848600" cy="3434938"/>
          </a:xfrm>
        </p:spPr>
      </p:pic>
      <p:sp>
        <p:nvSpPr>
          <p:cNvPr id="4" name="Fußzeilenplatzhalter 3">
            <a:extLst>
              <a:ext uri="{FF2B5EF4-FFF2-40B4-BE49-F238E27FC236}">
                <a16:creationId xmlns:a16="http://schemas.microsoft.com/office/drawing/2014/main" id="{2362332D-7AB8-8C7B-D42F-D3BEE2576C4D}"/>
              </a:ext>
            </a:extLst>
          </p:cNvPr>
          <p:cNvSpPr>
            <a:spLocks noGrp="1"/>
          </p:cNvSpPr>
          <p:nvPr>
            <p:ph type="ftr" sz="quarter" idx="3"/>
          </p:nvPr>
        </p:nvSpPr>
        <p:spPr/>
        <p:txBody>
          <a:bodyPr/>
          <a:lstStyle/>
          <a:p>
            <a:pPr>
              <a:defRPr/>
            </a:pPr>
            <a:r>
              <a:rPr lang="de-DE"/>
              <a:t>Jahresabschlussschulung 2023</a:t>
            </a:r>
            <a:endParaRPr lang="de-DE" dirty="0"/>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E1A78062-C46D-63D4-82C4-D178FB1C8564}"/>
                  </a:ext>
                </a:extLst>
              </p14:cNvPr>
              <p14:cNvContentPartPr/>
              <p14:nvPr/>
            </p14:nvContentPartPr>
            <p14:xfrm>
              <a:off x="6896176" y="2003197"/>
              <a:ext cx="983520" cy="14760"/>
            </p14:xfrm>
          </p:contentPart>
        </mc:Choice>
        <mc:Fallback xmlns="">
          <p:pic>
            <p:nvPicPr>
              <p:cNvPr id="3" name="Freihand 2">
                <a:extLst>
                  <a:ext uri="{FF2B5EF4-FFF2-40B4-BE49-F238E27FC236}">
                    <a16:creationId xmlns:a16="http://schemas.microsoft.com/office/drawing/2014/main" id="{E1A78062-C46D-63D4-82C4-D178FB1C8564}"/>
                  </a:ext>
                </a:extLst>
              </p:cNvPr>
              <p:cNvPicPr/>
              <p:nvPr/>
            </p:nvPicPr>
            <p:blipFill>
              <a:blip r:embed="rId4"/>
              <a:stretch>
                <a:fillRect/>
              </a:stretch>
            </p:blipFill>
            <p:spPr>
              <a:xfrm>
                <a:off x="6842176" y="1895197"/>
                <a:ext cx="10911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D25BD1F8-97B9-8858-627A-DBD7FEC4D76B}"/>
                  </a:ext>
                </a:extLst>
              </p14:cNvPr>
              <p14:cNvContentPartPr/>
              <p14:nvPr/>
            </p14:nvContentPartPr>
            <p14:xfrm>
              <a:off x="900016" y="2156557"/>
              <a:ext cx="2428920" cy="21960"/>
            </p14:xfrm>
          </p:contentPart>
        </mc:Choice>
        <mc:Fallback xmlns="">
          <p:pic>
            <p:nvPicPr>
              <p:cNvPr id="5" name="Freihand 4">
                <a:extLst>
                  <a:ext uri="{FF2B5EF4-FFF2-40B4-BE49-F238E27FC236}">
                    <a16:creationId xmlns:a16="http://schemas.microsoft.com/office/drawing/2014/main" id="{D25BD1F8-97B9-8858-627A-DBD7FEC4D76B}"/>
                  </a:ext>
                </a:extLst>
              </p:cNvPr>
              <p:cNvPicPr/>
              <p:nvPr/>
            </p:nvPicPr>
            <p:blipFill>
              <a:blip r:embed="rId6"/>
              <a:stretch>
                <a:fillRect/>
              </a:stretch>
            </p:blipFill>
            <p:spPr>
              <a:xfrm>
                <a:off x="846376" y="2048917"/>
                <a:ext cx="25365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13872D74-F435-5863-D0DA-F25A6A9448EB}"/>
                  </a:ext>
                </a:extLst>
              </p14:cNvPr>
              <p14:cNvContentPartPr/>
              <p14:nvPr/>
            </p14:nvContentPartPr>
            <p14:xfrm>
              <a:off x="2575456" y="1835437"/>
              <a:ext cx="3664080" cy="64080"/>
            </p14:xfrm>
          </p:contentPart>
        </mc:Choice>
        <mc:Fallback xmlns="">
          <p:pic>
            <p:nvPicPr>
              <p:cNvPr id="7" name="Freihand 6">
                <a:extLst>
                  <a:ext uri="{FF2B5EF4-FFF2-40B4-BE49-F238E27FC236}">
                    <a16:creationId xmlns:a16="http://schemas.microsoft.com/office/drawing/2014/main" id="{13872D74-F435-5863-D0DA-F25A6A9448EB}"/>
                  </a:ext>
                </a:extLst>
              </p:cNvPr>
              <p:cNvPicPr/>
              <p:nvPr/>
            </p:nvPicPr>
            <p:blipFill>
              <a:blip r:embed="rId8"/>
              <a:stretch>
                <a:fillRect/>
              </a:stretch>
            </p:blipFill>
            <p:spPr>
              <a:xfrm>
                <a:off x="2521456" y="1727797"/>
                <a:ext cx="377172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5CF77CA4-822E-AB80-7C9D-BB6E4B1C9021}"/>
                  </a:ext>
                </a:extLst>
              </p14:cNvPr>
              <p14:cNvContentPartPr/>
              <p14:nvPr/>
            </p14:nvContentPartPr>
            <p14:xfrm>
              <a:off x="5060536" y="2135317"/>
              <a:ext cx="1377000" cy="56520"/>
            </p14:xfrm>
          </p:contentPart>
        </mc:Choice>
        <mc:Fallback xmlns="">
          <p:pic>
            <p:nvPicPr>
              <p:cNvPr id="8" name="Freihand 7">
                <a:extLst>
                  <a:ext uri="{FF2B5EF4-FFF2-40B4-BE49-F238E27FC236}">
                    <a16:creationId xmlns:a16="http://schemas.microsoft.com/office/drawing/2014/main" id="{5CF77CA4-822E-AB80-7C9D-BB6E4B1C9021}"/>
                  </a:ext>
                </a:extLst>
              </p:cNvPr>
              <p:cNvPicPr/>
              <p:nvPr/>
            </p:nvPicPr>
            <p:blipFill>
              <a:blip r:embed="rId10"/>
              <a:stretch>
                <a:fillRect/>
              </a:stretch>
            </p:blipFill>
            <p:spPr>
              <a:xfrm>
                <a:off x="5006536" y="2027317"/>
                <a:ext cx="14846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9991C4FC-EEA8-72C8-0BCA-DAAA5E088FEE}"/>
                  </a:ext>
                </a:extLst>
              </p14:cNvPr>
              <p14:cNvContentPartPr/>
              <p14:nvPr/>
            </p14:nvContentPartPr>
            <p14:xfrm>
              <a:off x="2763736" y="3028477"/>
              <a:ext cx="2100600" cy="50040"/>
            </p14:xfrm>
          </p:contentPart>
        </mc:Choice>
        <mc:Fallback xmlns="">
          <p:pic>
            <p:nvPicPr>
              <p:cNvPr id="9" name="Freihand 8">
                <a:extLst>
                  <a:ext uri="{FF2B5EF4-FFF2-40B4-BE49-F238E27FC236}">
                    <a16:creationId xmlns:a16="http://schemas.microsoft.com/office/drawing/2014/main" id="{9991C4FC-EEA8-72C8-0BCA-DAAA5E088FEE}"/>
                  </a:ext>
                </a:extLst>
              </p:cNvPr>
              <p:cNvPicPr/>
              <p:nvPr/>
            </p:nvPicPr>
            <p:blipFill>
              <a:blip r:embed="rId12"/>
              <a:stretch>
                <a:fillRect/>
              </a:stretch>
            </p:blipFill>
            <p:spPr>
              <a:xfrm>
                <a:off x="2710096" y="2920477"/>
                <a:ext cx="22082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C3E059F2-8278-4432-8691-63B6C199D0E4}"/>
                  </a:ext>
                </a:extLst>
              </p14:cNvPr>
              <p14:cNvContentPartPr/>
              <p14:nvPr/>
            </p14:nvContentPartPr>
            <p14:xfrm>
              <a:off x="5430256" y="2804557"/>
              <a:ext cx="2414880" cy="43200"/>
            </p14:xfrm>
          </p:contentPart>
        </mc:Choice>
        <mc:Fallback xmlns="">
          <p:pic>
            <p:nvPicPr>
              <p:cNvPr id="10" name="Freihand 9">
                <a:extLst>
                  <a:ext uri="{FF2B5EF4-FFF2-40B4-BE49-F238E27FC236}">
                    <a16:creationId xmlns:a16="http://schemas.microsoft.com/office/drawing/2014/main" id="{C3E059F2-8278-4432-8691-63B6C199D0E4}"/>
                  </a:ext>
                </a:extLst>
              </p:cNvPr>
              <p:cNvPicPr/>
              <p:nvPr/>
            </p:nvPicPr>
            <p:blipFill>
              <a:blip r:embed="rId14"/>
              <a:stretch>
                <a:fillRect/>
              </a:stretch>
            </p:blipFill>
            <p:spPr>
              <a:xfrm>
                <a:off x="5376616" y="2696917"/>
                <a:ext cx="25225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58AA8B3E-EC10-5F40-E7EE-912A8394C3D3}"/>
                  </a:ext>
                </a:extLst>
              </p14:cNvPr>
              <p14:cNvContentPartPr/>
              <p14:nvPr/>
            </p14:nvContentPartPr>
            <p14:xfrm>
              <a:off x="5834896" y="3398917"/>
              <a:ext cx="2101320" cy="21600"/>
            </p14:xfrm>
          </p:contentPart>
        </mc:Choice>
        <mc:Fallback xmlns="">
          <p:pic>
            <p:nvPicPr>
              <p:cNvPr id="11" name="Freihand 10">
                <a:extLst>
                  <a:ext uri="{FF2B5EF4-FFF2-40B4-BE49-F238E27FC236}">
                    <a16:creationId xmlns:a16="http://schemas.microsoft.com/office/drawing/2014/main" id="{58AA8B3E-EC10-5F40-E7EE-912A8394C3D3}"/>
                  </a:ext>
                </a:extLst>
              </p:cNvPr>
              <p:cNvPicPr/>
              <p:nvPr/>
            </p:nvPicPr>
            <p:blipFill>
              <a:blip r:embed="rId16"/>
              <a:stretch>
                <a:fillRect/>
              </a:stretch>
            </p:blipFill>
            <p:spPr>
              <a:xfrm>
                <a:off x="5781256" y="3291277"/>
                <a:ext cx="22089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6BE63F7-5BFE-CCBE-4C8A-9C9FF9AA0FBE}"/>
                  </a:ext>
                </a:extLst>
              </p14:cNvPr>
              <p14:cNvContentPartPr/>
              <p14:nvPr/>
            </p14:nvContentPartPr>
            <p14:xfrm>
              <a:off x="907216" y="3551917"/>
              <a:ext cx="1744560" cy="50040"/>
            </p14:xfrm>
          </p:contentPart>
        </mc:Choice>
        <mc:Fallback xmlns="">
          <p:pic>
            <p:nvPicPr>
              <p:cNvPr id="12" name="Freihand 11">
                <a:extLst>
                  <a:ext uri="{FF2B5EF4-FFF2-40B4-BE49-F238E27FC236}">
                    <a16:creationId xmlns:a16="http://schemas.microsoft.com/office/drawing/2014/main" id="{46BE63F7-5BFE-CCBE-4C8A-9C9FF9AA0FBE}"/>
                  </a:ext>
                </a:extLst>
              </p:cNvPr>
              <p:cNvPicPr/>
              <p:nvPr/>
            </p:nvPicPr>
            <p:blipFill>
              <a:blip r:embed="rId18"/>
              <a:stretch>
                <a:fillRect/>
              </a:stretch>
            </p:blipFill>
            <p:spPr>
              <a:xfrm>
                <a:off x="853216" y="3443917"/>
                <a:ext cx="18522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0A0D5804-A86B-CC0F-7076-0A5879D759BB}"/>
                  </a:ext>
                </a:extLst>
              </p14:cNvPr>
              <p14:cNvContentPartPr/>
              <p14:nvPr/>
            </p14:nvContentPartPr>
            <p14:xfrm>
              <a:off x="3377896" y="3580357"/>
              <a:ext cx="1235160" cy="7920"/>
            </p14:xfrm>
          </p:contentPart>
        </mc:Choice>
        <mc:Fallback xmlns="">
          <p:pic>
            <p:nvPicPr>
              <p:cNvPr id="13" name="Freihand 12">
                <a:extLst>
                  <a:ext uri="{FF2B5EF4-FFF2-40B4-BE49-F238E27FC236}">
                    <a16:creationId xmlns:a16="http://schemas.microsoft.com/office/drawing/2014/main" id="{0A0D5804-A86B-CC0F-7076-0A5879D759BB}"/>
                  </a:ext>
                </a:extLst>
              </p:cNvPr>
              <p:cNvPicPr/>
              <p:nvPr/>
            </p:nvPicPr>
            <p:blipFill>
              <a:blip r:embed="rId20"/>
              <a:stretch>
                <a:fillRect/>
              </a:stretch>
            </p:blipFill>
            <p:spPr>
              <a:xfrm>
                <a:off x="3324256" y="3472717"/>
                <a:ext cx="13428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4E839BFC-1ED4-5316-2A59-6A9E783F2E87}"/>
                  </a:ext>
                </a:extLst>
              </p14:cNvPr>
              <p14:cNvContentPartPr/>
              <p14:nvPr/>
            </p14:nvContentPartPr>
            <p14:xfrm>
              <a:off x="4110856" y="1256197"/>
              <a:ext cx="467640" cy="14400"/>
            </p14:xfrm>
          </p:contentPart>
        </mc:Choice>
        <mc:Fallback xmlns="">
          <p:pic>
            <p:nvPicPr>
              <p:cNvPr id="14" name="Freihand 13">
                <a:extLst>
                  <a:ext uri="{FF2B5EF4-FFF2-40B4-BE49-F238E27FC236}">
                    <a16:creationId xmlns:a16="http://schemas.microsoft.com/office/drawing/2014/main" id="{4E839BFC-1ED4-5316-2A59-6A9E783F2E87}"/>
                  </a:ext>
                </a:extLst>
              </p:cNvPr>
              <p:cNvPicPr/>
              <p:nvPr/>
            </p:nvPicPr>
            <p:blipFill>
              <a:blip r:embed="rId22"/>
              <a:stretch>
                <a:fillRect/>
              </a:stretch>
            </p:blipFill>
            <p:spPr>
              <a:xfrm>
                <a:off x="4057216" y="1148557"/>
                <a:ext cx="575280" cy="230040"/>
              </a:xfrm>
              <a:prstGeom prst="rect">
                <a:avLst/>
              </a:prstGeom>
            </p:spPr>
          </p:pic>
        </mc:Fallback>
      </mc:AlternateContent>
    </p:spTree>
    <p:extLst>
      <p:ext uri="{BB962C8B-B14F-4D97-AF65-F5344CB8AC3E}">
        <p14:creationId xmlns:p14="http://schemas.microsoft.com/office/powerpoint/2010/main" val="11002043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5BDE7-D722-B610-02E5-1215892B5F74}"/>
              </a:ext>
            </a:extLst>
          </p:cNvPr>
          <p:cNvSpPr>
            <a:spLocks noGrp="1"/>
          </p:cNvSpPr>
          <p:nvPr>
            <p:ph type="title"/>
          </p:nvPr>
        </p:nvSpPr>
        <p:spPr/>
        <p:txBody>
          <a:bodyPr/>
          <a:lstStyle/>
          <a:p>
            <a:r>
              <a:rPr lang="de-DE" dirty="0"/>
              <a:t>Voraussetzungen für eine Mieterhöhung</a:t>
            </a:r>
          </a:p>
        </p:txBody>
      </p:sp>
      <p:sp>
        <p:nvSpPr>
          <p:cNvPr id="3" name="Inhaltsplatzhalter 2">
            <a:extLst>
              <a:ext uri="{FF2B5EF4-FFF2-40B4-BE49-F238E27FC236}">
                <a16:creationId xmlns:a16="http://schemas.microsoft.com/office/drawing/2014/main" id="{7DEE2275-4A2F-AE93-FB08-4EA97F038DCB}"/>
              </a:ext>
            </a:extLst>
          </p:cNvPr>
          <p:cNvSpPr>
            <a:spLocks noGrp="1"/>
          </p:cNvSpPr>
          <p:nvPr>
            <p:ph idx="1"/>
          </p:nvPr>
        </p:nvSpPr>
        <p:spPr/>
        <p:txBody>
          <a:bodyPr/>
          <a:lstStyle/>
          <a:p>
            <a:pPr marL="0" indent="0">
              <a:buNone/>
            </a:pPr>
            <a:r>
              <a:rPr lang="de-DE" dirty="0"/>
              <a:t>Hat der Vermieter, </a:t>
            </a:r>
            <a:r>
              <a:rPr lang="de-DE" b="1" dirty="0"/>
              <a:t>keine öffentlichen Mittel </a:t>
            </a:r>
            <a:r>
              <a:rPr lang="de-DE" dirty="0"/>
              <a:t>eingesetzt, kommt </a:t>
            </a:r>
            <a:r>
              <a:rPr lang="de-DE" dirty="0">
                <a:solidFill>
                  <a:srgbClr val="FF0000"/>
                </a:solidFill>
              </a:rPr>
              <a:t>keine Mieterhöhung nach § 559e BGB neu </a:t>
            </a:r>
            <a:r>
              <a:rPr lang="de-DE" dirty="0"/>
              <a:t>in Betracht. </a:t>
            </a:r>
          </a:p>
          <a:p>
            <a:pPr marL="0" indent="0">
              <a:buNone/>
            </a:pPr>
            <a:r>
              <a:rPr lang="de-DE" dirty="0"/>
              <a:t>Er kann eine Mieterhöhung nach </a:t>
            </a:r>
            <a:r>
              <a:rPr lang="de-DE" dirty="0">
                <a:solidFill>
                  <a:srgbClr val="FF0000"/>
                </a:solidFill>
              </a:rPr>
              <a:t>§ 559 BGB </a:t>
            </a:r>
            <a:r>
              <a:rPr lang="de-DE" dirty="0"/>
              <a:t>alt durchführen.</a:t>
            </a:r>
          </a:p>
          <a:p>
            <a:pPr marL="0" indent="0">
              <a:buNone/>
            </a:pPr>
            <a:r>
              <a:rPr lang="de-DE" dirty="0"/>
              <a:t>Der Vermieter hat grundsätzlich ein </a:t>
            </a:r>
            <a:r>
              <a:rPr lang="de-DE" dirty="0">
                <a:solidFill>
                  <a:srgbClr val="FF0000"/>
                </a:solidFill>
              </a:rPr>
              <a:t>Wahlrecht</a:t>
            </a:r>
            <a:r>
              <a:rPr lang="de-DE" dirty="0"/>
              <a:t> zwischen § 559e BGB neu und § 559 BGB alt.</a:t>
            </a:r>
          </a:p>
        </p:txBody>
      </p:sp>
      <p:sp>
        <p:nvSpPr>
          <p:cNvPr id="4" name="Fußzeilenplatzhalter 3">
            <a:extLst>
              <a:ext uri="{FF2B5EF4-FFF2-40B4-BE49-F238E27FC236}">
                <a16:creationId xmlns:a16="http://schemas.microsoft.com/office/drawing/2014/main" id="{6994B081-8429-C4B0-B728-0AE375A498C8}"/>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525482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14CC6-9EB6-B2EE-7C2C-21908A749D93}"/>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Voraussetzungen für eine Mieterhöhung</a:t>
            </a:r>
            <a:br>
              <a:rPr lang="de-DE" dirty="0"/>
            </a:br>
            <a:r>
              <a:rPr lang="de-DE" dirty="0"/>
              <a:t>Kappungsgrenze nach §559e BGB </a:t>
            </a:r>
            <a:r>
              <a:rPr lang="de-DE" dirty="0">
                <a:solidFill>
                  <a:srgbClr val="FF0000"/>
                </a:solidFill>
              </a:rPr>
              <a:t>neu</a:t>
            </a:r>
          </a:p>
        </p:txBody>
      </p:sp>
      <p:sp>
        <p:nvSpPr>
          <p:cNvPr id="3" name="Inhaltsplatzhalter 2">
            <a:extLst>
              <a:ext uri="{FF2B5EF4-FFF2-40B4-BE49-F238E27FC236}">
                <a16:creationId xmlns:a16="http://schemas.microsoft.com/office/drawing/2014/main" id="{EBACCC08-1085-D331-FEB5-B58F8484C083}"/>
              </a:ext>
            </a:extLst>
          </p:cNvPr>
          <p:cNvSpPr>
            <a:spLocks noGrp="1"/>
          </p:cNvSpPr>
          <p:nvPr>
            <p:ph idx="1"/>
          </p:nvPr>
        </p:nvSpPr>
        <p:spPr/>
        <p:txBody>
          <a:bodyPr/>
          <a:lstStyle/>
          <a:p>
            <a:pPr marL="0" indent="0">
              <a:buNone/>
            </a:pPr>
            <a:r>
              <a:rPr lang="de-DE" dirty="0"/>
              <a:t>Die monatliche Miete darf </a:t>
            </a:r>
            <a:r>
              <a:rPr lang="de-DE" b="1" dirty="0"/>
              <a:t>innerhalb</a:t>
            </a:r>
            <a:r>
              <a:rPr lang="de-DE" dirty="0"/>
              <a:t> </a:t>
            </a:r>
            <a:r>
              <a:rPr lang="de-DE" b="1" dirty="0"/>
              <a:t>von sechs Jahren </a:t>
            </a:r>
            <a:r>
              <a:rPr lang="de-DE" dirty="0"/>
              <a:t>um nicht mehr als </a:t>
            </a:r>
            <a:r>
              <a:rPr lang="de-DE" b="1" dirty="0"/>
              <a:t>0,50 Euro/qm Wohnfläche </a:t>
            </a:r>
            <a:r>
              <a:rPr lang="de-DE" dirty="0"/>
              <a:t>erhöht werden, auch bei mehreren Heizungsmodernisierungen in diesem Zeitraum.</a:t>
            </a:r>
          </a:p>
          <a:p>
            <a:pPr marL="0" indent="0">
              <a:buNone/>
            </a:pPr>
            <a:r>
              <a:rPr lang="de-DE" dirty="0"/>
              <a:t>Führt der Vermieter weitere Modernisierungsmaßnahmen durch, darf die monatliche Miete insgesamt </a:t>
            </a:r>
            <a:r>
              <a:rPr lang="de-DE" b="1" dirty="0"/>
              <a:t>innerhalb von sechs Jahren </a:t>
            </a:r>
            <a:r>
              <a:rPr lang="de-DE" dirty="0"/>
              <a:t>die Kappungsgrenzen nach § 559 Abs. 3 a Satz 1 und 2 BGB </a:t>
            </a:r>
            <a:r>
              <a:rPr lang="de-DE" b="1" dirty="0"/>
              <a:t>von drei Euro/qm Wohnfläche bzw. </a:t>
            </a:r>
            <a:r>
              <a:rPr lang="de-DE" b="1" dirty="0">
                <a:solidFill>
                  <a:srgbClr val="FF0000"/>
                </a:solidFill>
              </a:rPr>
              <a:t>zwei Euro/qm bei einer Ausgangsmiete unter sieben Euro/qm </a:t>
            </a:r>
            <a:r>
              <a:rPr lang="de-DE" b="1" dirty="0"/>
              <a:t>nicht übersteigen.</a:t>
            </a:r>
          </a:p>
          <a:p>
            <a:pPr marL="0" indent="0">
              <a:buNone/>
            </a:pPr>
            <a:r>
              <a:rPr lang="de-DE" b="1" dirty="0"/>
              <a:t>Die 0,50 Euro/qm werden nicht hinzugerechnet. Später Fallbeispiele.</a:t>
            </a:r>
          </a:p>
        </p:txBody>
      </p:sp>
      <p:sp>
        <p:nvSpPr>
          <p:cNvPr id="4" name="Fußzeilenplatzhalter 3">
            <a:extLst>
              <a:ext uri="{FF2B5EF4-FFF2-40B4-BE49-F238E27FC236}">
                <a16:creationId xmlns:a16="http://schemas.microsoft.com/office/drawing/2014/main" id="{3451994A-9063-BBE9-B8E0-45755CF18F5A}"/>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23830292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72BBCF-60D1-E47E-3A16-10F0D1B0F64B}"/>
              </a:ext>
            </a:extLst>
          </p:cNvPr>
          <p:cNvSpPr>
            <a:spLocks noGrp="1"/>
          </p:cNvSpPr>
          <p:nvPr>
            <p:ph type="title"/>
          </p:nvPr>
        </p:nvSpPr>
        <p:spPr/>
        <p:txBody>
          <a:bodyPr/>
          <a:lstStyle/>
          <a:p>
            <a:r>
              <a:rPr lang="de-DE" dirty="0"/>
              <a:t>Wahlmöglichkeit: Maßnahme nach § 555b Nr.1 a BGB-neu und § 555b Nr. 1 BGB</a:t>
            </a:r>
          </a:p>
        </p:txBody>
      </p:sp>
      <p:sp>
        <p:nvSpPr>
          <p:cNvPr id="3" name="Inhaltsplatzhalter 2">
            <a:extLst>
              <a:ext uri="{FF2B5EF4-FFF2-40B4-BE49-F238E27FC236}">
                <a16:creationId xmlns:a16="http://schemas.microsoft.com/office/drawing/2014/main" id="{502D70D6-148A-7549-A802-868B2E630951}"/>
              </a:ext>
            </a:extLst>
          </p:cNvPr>
          <p:cNvSpPr>
            <a:spLocks noGrp="1"/>
          </p:cNvSpPr>
          <p:nvPr>
            <p:ph idx="1"/>
          </p:nvPr>
        </p:nvSpPr>
        <p:spPr/>
        <p:txBody>
          <a:bodyPr/>
          <a:lstStyle/>
          <a:p>
            <a:pPr marL="0" indent="0">
              <a:buNone/>
            </a:pPr>
            <a:r>
              <a:rPr lang="de-DE" dirty="0"/>
              <a:t>Führt der Vermieter eine Modernisierung der Heizungsanlage nach § 555b Nr. 1a BGB-</a:t>
            </a:r>
            <a:r>
              <a:rPr lang="de-DE" dirty="0">
                <a:solidFill>
                  <a:srgbClr val="FF0000"/>
                </a:solidFill>
              </a:rPr>
              <a:t>neu</a:t>
            </a:r>
            <a:r>
              <a:rPr lang="de-DE" dirty="0"/>
              <a:t> durch, die auch die </a:t>
            </a:r>
            <a:r>
              <a:rPr lang="de-DE" dirty="0">
                <a:solidFill>
                  <a:srgbClr val="FF0000"/>
                </a:solidFill>
              </a:rPr>
              <a:t>Voraussetzungen des § 555b Nr. 1 </a:t>
            </a:r>
            <a:r>
              <a:rPr lang="de-DE" dirty="0"/>
              <a:t>BGB erfüllt, kann er wählen:</a:t>
            </a:r>
          </a:p>
          <a:p>
            <a:pPr marL="0" indent="0">
              <a:buNone/>
            </a:pPr>
            <a:r>
              <a:rPr lang="de-DE" b="1" dirty="0"/>
              <a:t>1. </a:t>
            </a:r>
            <a:r>
              <a:rPr lang="de-DE" b="1" dirty="0">
                <a:solidFill>
                  <a:srgbClr val="FF0000"/>
                </a:solidFill>
              </a:rPr>
              <a:t>§ 555b Nr. 1a BGB-neu</a:t>
            </a:r>
          </a:p>
          <a:p>
            <a:r>
              <a:rPr lang="de-DE" dirty="0"/>
              <a:t>Erhöhung der Jahresmiete um 10 % bei Inanspruchnahme öffentlicher Mittel</a:t>
            </a:r>
          </a:p>
          <a:p>
            <a:r>
              <a:rPr lang="de-DE" dirty="0"/>
              <a:t>Ersparte Erhaltungsmaßnahmen pauschal 15 % abziehen</a:t>
            </a:r>
          </a:p>
          <a:p>
            <a:r>
              <a:rPr lang="de-DE" dirty="0"/>
              <a:t>Kappungsgrenzen beachten: innerhalb 6 Jahren max. 0,50 Euro/qm, insgesamt maximal drei bzw. zwei Euro/qm</a:t>
            </a:r>
          </a:p>
        </p:txBody>
      </p:sp>
      <p:sp>
        <p:nvSpPr>
          <p:cNvPr id="4" name="Fußzeilenplatzhalter 3">
            <a:extLst>
              <a:ext uri="{FF2B5EF4-FFF2-40B4-BE49-F238E27FC236}">
                <a16:creationId xmlns:a16="http://schemas.microsoft.com/office/drawing/2014/main" id="{D0B08BB2-F970-189F-4999-C4E2A1DC8D98}"/>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17832631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0E8D92-CAEB-4BC2-5F86-321D23BDFB49}"/>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Wahlmöglichkeit: Maßnahme nach § 555b Nr.1 a BGB-neu und § 555b Nr. 1- alt BGB</a:t>
            </a:r>
            <a:endParaRPr lang="de-DE" dirty="0"/>
          </a:p>
        </p:txBody>
      </p:sp>
      <p:sp>
        <p:nvSpPr>
          <p:cNvPr id="3" name="Inhaltsplatzhalter 2">
            <a:extLst>
              <a:ext uri="{FF2B5EF4-FFF2-40B4-BE49-F238E27FC236}">
                <a16:creationId xmlns:a16="http://schemas.microsoft.com/office/drawing/2014/main" id="{FB2602DC-279C-08D8-B623-36DAEB590D86}"/>
              </a:ext>
            </a:extLst>
          </p:cNvPr>
          <p:cNvSpPr>
            <a:spLocks noGrp="1"/>
          </p:cNvSpPr>
          <p:nvPr>
            <p:ph idx="1"/>
          </p:nvPr>
        </p:nvSpPr>
        <p:spPr/>
        <p:txBody>
          <a:bodyPr/>
          <a:lstStyle/>
          <a:p>
            <a:pPr marL="0" indent="0">
              <a:buNone/>
            </a:pPr>
            <a:r>
              <a:rPr lang="de-DE" b="1" dirty="0"/>
              <a:t>2. Mieterhöhung nach § 559 BGB </a:t>
            </a:r>
            <a:r>
              <a:rPr lang="de-DE" b="1" dirty="0" err="1"/>
              <a:t>i.V.m</a:t>
            </a:r>
            <a:r>
              <a:rPr lang="de-DE" b="1" dirty="0"/>
              <a:t>. § </a:t>
            </a:r>
            <a:r>
              <a:rPr kumimoji="0" lang="de-DE" sz="1800" b="1"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t>555b Nr. 1 BGB </a:t>
            </a:r>
          </a:p>
          <a:p>
            <a:pPr marL="0" indent="0">
              <a:buNone/>
            </a:pPr>
            <a:r>
              <a:rPr lang="de-DE" dirty="0">
                <a:solidFill>
                  <a:srgbClr val="3D5D72"/>
                </a:solidFill>
              </a:rPr>
              <a:t>- Erhöhung der Jahresmiete um 8 % der Kosten</a:t>
            </a:r>
          </a:p>
          <a:p>
            <a:pPr marL="0" indent="0">
              <a:buNone/>
            </a:pPr>
            <a:r>
              <a:rPr lang="de-DE" dirty="0">
                <a:solidFill>
                  <a:srgbClr val="3D5D72"/>
                </a:solidFill>
              </a:rPr>
              <a:t>- Zuschüsse sind von aufgewendeten Kosten und ersparte Erhaltungskosten in angemessener Höhe abzuziehen</a:t>
            </a:r>
          </a:p>
          <a:p>
            <a:pPr marL="0" indent="0">
              <a:buNone/>
            </a:pPr>
            <a:r>
              <a:rPr lang="de-DE" dirty="0">
                <a:solidFill>
                  <a:srgbClr val="3D5D72"/>
                </a:solidFill>
              </a:rPr>
              <a:t>- Kappungsgrenzen beachten</a:t>
            </a:r>
            <a:endParaRPr lang="de-DE" dirty="0"/>
          </a:p>
        </p:txBody>
      </p:sp>
      <p:sp>
        <p:nvSpPr>
          <p:cNvPr id="4" name="Fußzeilenplatzhalter 3">
            <a:extLst>
              <a:ext uri="{FF2B5EF4-FFF2-40B4-BE49-F238E27FC236}">
                <a16:creationId xmlns:a16="http://schemas.microsoft.com/office/drawing/2014/main" id="{72A21181-8238-50DD-1531-A0186425093C}"/>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6140827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7A3ABD-4C71-6706-C3CD-F2ED524BFCCB}"/>
              </a:ext>
            </a:extLst>
          </p:cNvPr>
          <p:cNvSpPr>
            <a:spLocks noGrp="1"/>
          </p:cNvSpPr>
          <p:nvPr>
            <p:ph type="title"/>
          </p:nvPr>
        </p:nvSpPr>
        <p:spPr/>
        <p:txBody>
          <a:bodyPr/>
          <a:lstStyle/>
          <a:p>
            <a:endParaRPr lang="de-DE"/>
          </a:p>
        </p:txBody>
      </p:sp>
      <p:pic>
        <p:nvPicPr>
          <p:cNvPr id="6" name="Inhaltsplatzhalter 5">
            <a:extLst>
              <a:ext uri="{FF2B5EF4-FFF2-40B4-BE49-F238E27FC236}">
                <a16:creationId xmlns:a16="http://schemas.microsoft.com/office/drawing/2014/main" id="{3B8EE152-7C71-893F-E590-520066F5402F}"/>
              </a:ext>
            </a:extLst>
          </p:cNvPr>
          <p:cNvPicPr>
            <a:picLocks noGrp="1" noChangeAspect="1"/>
          </p:cNvPicPr>
          <p:nvPr>
            <p:ph idx="1"/>
          </p:nvPr>
        </p:nvPicPr>
        <p:blipFill>
          <a:blip r:embed="rId2"/>
          <a:stretch>
            <a:fillRect/>
          </a:stretch>
        </p:blipFill>
        <p:spPr>
          <a:xfrm>
            <a:off x="706205" y="1131888"/>
            <a:ext cx="7658565" cy="3527425"/>
          </a:xfrm>
        </p:spPr>
      </p:pic>
      <p:sp>
        <p:nvSpPr>
          <p:cNvPr id="4" name="Fußzeilenplatzhalter 3">
            <a:extLst>
              <a:ext uri="{FF2B5EF4-FFF2-40B4-BE49-F238E27FC236}">
                <a16:creationId xmlns:a16="http://schemas.microsoft.com/office/drawing/2014/main" id="{F82A1BFE-1673-F671-BD5E-77E60735E5C6}"/>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29590241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9996A-5D19-2181-352C-C4AFF5413D66}"/>
              </a:ext>
            </a:extLst>
          </p:cNvPr>
          <p:cNvSpPr>
            <a:spLocks noGrp="1"/>
          </p:cNvSpPr>
          <p:nvPr>
            <p:ph type="title"/>
          </p:nvPr>
        </p:nvSpPr>
        <p:spPr/>
        <p:txBody>
          <a:bodyPr/>
          <a:lstStyle/>
          <a:p>
            <a:endParaRPr lang="de-DE"/>
          </a:p>
        </p:txBody>
      </p:sp>
      <p:pic>
        <p:nvPicPr>
          <p:cNvPr id="6" name="Inhaltsplatzhalter 5">
            <a:extLst>
              <a:ext uri="{FF2B5EF4-FFF2-40B4-BE49-F238E27FC236}">
                <a16:creationId xmlns:a16="http://schemas.microsoft.com/office/drawing/2014/main" id="{73D9868C-0745-4521-7477-1032E3E8F9CA}"/>
              </a:ext>
            </a:extLst>
          </p:cNvPr>
          <p:cNvPicPr>
            <a:picLocks noGrp="1" noChangeAspect="1"/>
          </p:cNvPicPr>
          <p:nvPr>
            <p:ph idx="1"/>
          </p:nvPr>
        </p:nvPicPr>
        <p:blipFill>
          <a:blip r:embed="rId2"/>
          <a:stretch>
            <a:fillRect/>
          </a:stretch>
        </p:blipFill>
        <p:spPr>
          <a:xfrm>
            <a:off x="611188" y="1491630"/>
            <a:ext cx="7848600" cy="2664295"/>
          </a:xfrm>
        </p:spPr>
      </p:pic>
      <p:sp>
        <p:nvSpPr>
          <p:cNvPr id="4" name="Fußzeilenplatzhalter 3">
            <a:extLst>
              <a:ext uri="{FF2B5EF4-FFF2-40B4-BE49-F238E27FC236}">
                <a16:creationId xmlns:a16="http://schemas.microsoft.com/office/drawing/2014/main" id="{3B627453-7780-243F-9831-0BBAA11BAF95}"/>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1163322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B289B9-4E4B-FFD3-1F38-B8056CBDE529}"/>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Auszug aus dem Miet-/Nutzungsvertrag</a:t>
            </a:r>
            <a:b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br>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Vorauszahlungen</a:t>
            </a:r>
            <a:endParaRPr lang="de-DE" dirty="0"/>
          </a:p>
        </p:txBody>
      </p:sp>
      <p:pic>
        <p:nvPicPr>
          <p:cNvPr id="6" name="Inhaltsplatzhalter 5">
            <a:extLst>
              <a:ext uri="{FF2B5EF4-FFF2-40B4-BE49-F238E27FC236}">
                <a16:creationId xmlns:a16="http://schemas.microsoft.com/office/drawing/2014/main" id="{29CD2A5F-A139-41F4-E939-753F85219962}"/>
              </a:ext>
            </a:extLst>
          </p:cNvPr>
          <p:cNvPicPr>
            <a:picLocks noGrp="1" noChangeAspect="1"/>
          </p:cNvPicPr>
          <p:nvPr>
            <p:ph idx="1"/>
          </p:nvPr>
        </p:nvPicPr>
        <p:blipFill>
          <a:blip r:embed="rId2"/>
          <a:stretch>
            <a:fillRect/>
          </a:stretch>
        </p:blipFill>
        <p:spPr>
          <a:xfrm>
            <a:off x="395536" y="1491631"/>
            <a:ext cx="7848600" cy="1403970"/>
          </a:xfrm>
        </p:spPr>
      </p:pic>
      <p:sp>
        <p:nvSpPr>
          <p:cNvPr id="4" name="Fußzeilenplatzhalter 3">
            <a:extLst>
              <a:ext uri="{FF2B5EF4-FFF2-40B4-BE49-F238E27FC236}">
                <a16:creationId xmlns:a16="http://schemas.microsoft.com/office/drawing/2014/main" id="{9C0E62B3-35DA-5D8C-39D0-A6F736591137}"/>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2704040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CD9B8-6AA4-3255-769D-F3F4575E17C2}"/>
              </a:ext>
            </a:extLst>
          </p:cNvPr>
          <p:cNvSpPr>
            <a:spLocks noGrp="1"/>
          </p:cNvSpPr>
          <p:nvPr>
            <p:ph type="title"/>
          </p:nvPr>
        </p:nvSpPr>
        <p:spPr/>
        <p:txBody>
          <a:bodyPr/>
          <a:lstStyle/>
          <a:p>
            <a:r>
              <a:rPr lang="de-DE" dirty="0"/>
              <a:t>Fallbeispiel</a:t>
            </a:r>
          </a:p>
        </p:txBody>
      </p:sp>
      <p:pic>
        <p:nvPicPr>
          <p:cNvPr id="6" name="Inhaltsplatzhalter 5">
            <a:extLst>
              <a:ext uri="{FF2B5EF4-FFF2-40B4-BE49-F238E27FC236}">
                <a16:creationId xmlns:a16="http://schemas.microsoft.com/office/drawing/2014/main" id="{81010793-BC9A-3B57-3AC6-2B1AC56E9864}"/>
              </a:ext>
            </a:extLst>
          </p:cNvPr>
          <p:cNvPicPr>
            <a:picLocks noGrp="1" noChangeAspect="1"/>
          </p:cNvPicPr>
          <p:nvPr>
            <p:ph idx="1"/>
          </p:nvPr>
        </p:nvPicPr>
        <p:blipFill>
          <a:blip r:embed="rId2"/>
          <a:stretch>
            <a:fillRect/>
          </a:stretch>
        </p:blipFill>
        <p:spPr>
          <a:xfrm>
            <a:off x="1201738" y="1133475"/>
            <a:ext cx="6667500" cy="3524250"/>
          </a:xfrm>
        </p:spPr>
      </p:pic>
      <p:sp>
        <p:nvSpPr>
          <p:cNvPr id="4" name="Fußzeilenplatzhalter 3">
            <a:extLst>
              <a:ext uri="{FF2B5EF4-FFF2-40B4-BE49-F238E27FC236}">
                <a16:creationId xmlns:a16="http://schemas.microsoft.com/office/drawing/2014/main" id="{3114A63C-E696-8F28-6105-AAE506D819E3}"/>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5657902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9650E-66DC-0754-3BE1-166DDFC7D916}"/>
              </a:ext>
            </a:extLst>
          </p:cNvPr>
          <p:cNvSpPr>
            <a:spLocks noGrp="1"/>
          </p:cNvSpPr>
          <p:nvPr>
            <p:ph type="title"/>
          </p:nvPr>
        </p:nvSpPr>
        <p:spPr/>
        <p:txBody>
          <a:bodyPr/>
          <a:lstStyle/>
          <a:p>
            <a:r>
              <a:rPr lang="de-DE" dirty="0"/>
              <a:t>Weiteres Fallbeispiel</a:t>
            </a:r>
          </a:p>
        </p:txBody>
      </p:sp>
      <p:sp>
        <p:nvSpPr>
          <p:cNvPr id="3" name="Inhaltsplatzhalter 2">
            <a:extLst>
              <a:ext uri="{FF2B5EF4-FFF2-40B4-BE49-F238E27FC236}">
                <a16:creationId xmlns:a16="http://schemas.microsoft.com/office/drawing/2014/main" id="{FB2C88F0-8703-035C-8617-10D756219EA9}"/>
              </a:ext>
            </a:extLst>
          </p:cNvPr>
          <p:cNvSpPr>
            <a:spLocks noGrp="1"/>
          </p:cNvSpPr>
          <p:nvPr>
            <p:ph idx="1"/>
          </p:nvPr>
        </p:nvSpPr>
        <p:spPr/>
        <p:txBody>
          <a:bodyPr/>
          <a:lstStyle/>
          <a:p>
            <a:pPr marL="0" indent="0">
              <a:buNone/>
            </a:pPr>
            <a:r>
              <a:rPr lang="de-DE" b="1" dirty="0"/>
              <a:t>Fallvariante 2 (Übergangsheizung): </a:t>
            </a:r>
            <a:r>
              <a:rPr lang="de-DE" dirty="0"/>
              <a:t>V tauscht die bestehende Heizungsanlage gegen eine Übergangsheizung aus. Die Übergangsheizung führt zu einer Einsparung von Endenergie. Erhöht V die Miete nach § 559 BGB um 0,40 EUR/m², ist innerhalb der nächsten sechs Jahre wegen etwaiger heizungsanlagenbezogener Modernisierungsmaßnahmen (§ 555b Nr. 1 BGB oder § 555b Nr. 1a BGB) nur noch eine weitere Modernisierungsmieterhöhung um 0,10 EUR/m² zulässig. Dies gilt unabhängig davon, ob er für die weitere Erhöhung § 559 BGB oder § 559e BGB auswählt. Wegen sonstiger, nicht heizungsanlagenbezogener Modernisierungsmaßnahmen ist im laufenden Bezugszeitraum </a:t>
            </a:r>
            <a:r>
              <a:rPr lang="de-DE" b="1" dirty="0"/>
              <a:t>noch Raum für eine Mieterhöhung um 2,60 EUR/m² bzw. 1,60 EUR/m².</a:t>
            </a:r>
          </a:p>
        </p:txBody>
      </p:sp>
      <p:sp>
        <p:nvSpPr>
          <p:cNvPr id="4" name="Fußzeilenplatzhalter 3">
            <a:extLst>
              <a:ext uri="{FF2B5EF4-FFF2-40B4-BE49-F238E27FC236}">
                <a16:creationId xmlns:a16="http://schemas.microsoft.com/office/drawing/2014/main" id="{819C2354-35FB-30CA-ABE7-9717611C490A}"/>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4785464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4E62A-18BC-E01F-AF51-50046856ABE5}"/>
              </a:ext>
            </a:extLst>
          </p:cNvPr>
          <p:cNvSpPr>
            <a:spLocks noGrp="1"/>
          </p:cNvSpPr>
          <p:nvPr>
            <p:ph type="title"/>
          </p:nvPr>
        </p:nvSpPr>
        <p:spPr/>
        <p:txBody>
          <a:bodyPr/>
          <a:lstStyle/>
          <a:p>
            <a:r>
              <a:rPr lang="de-DE" dirty="0"/>
              <a:t>Weiterer praktischer Fall</a:t>
            </a:r>
          </a:p>
        </p:txBody>
      </p:sp>
      <p:sp>
        <p:nvSpPr>
          <p:cNvPr id="3" name="Inhaltsplatzhalter 2">
            <a:extLst>
              <a:ext uri="{FF2B5EF4-FFF2-40B4-BE49-F238E27FC236}">
                <a16:creationId xmlns:a16="http://schemas.microsoft.com/office/drawing/2014/main" id="{F25DFA85-412D-512B-25CC-8A3D232BDF07}"/>
              </a:ext>
            </a:extLst>
          </p:cNvPr>
          <p:cNvSpPr>
            <a:spLocks noGrp="1"/>
          </p:cNvSpPr>
          <p:nvPr>
            <p:ph idx="1"/>
          </p:nvPr>
        </p:nvSpPr>
        <p:spPr/>
        <p:txBody>
          <a:bodyPr/>
          <a:lstStyle/>
          <a:p>
            <a:pPr marL="0" indent="0">
              <a:buNone/>
            </a:pPr>
            <a:r>
              <a:rPr lang="de-DE" b="1" dirty="0"/>
              <a:t>Fallvariante 3 </a:t>
            </a:r>
            <a:r>
              <a:rPr lang="de-DE" dirty="0"/>
              <a:t>(frühere Modernisierungsmieterhöhung, alsdann Heizungsaustausch): Innerhalb der letzten sechs Jahre hat V bereits Modernisierungsmieterhöhungen </a:t>
            </a:r>
            <a:r>
              <a:rPr lang="de-DE" dirty="0" err="1"/>
              <a:t>iHv</a:t>
            </a:r>
            <a:r>
              <a:rPr lang="de-DE" dirty="0"/>
              <a:t> 2,70 EUR/m² Wohnfläche ausgesprochen. Wegen eines nunmehr durchgeführten Heizungsaustauschs ist nur noch ein Auffüllen der Gesamtkappungsgrenze um maximal 0,30 EUR/m² zulässig. </a:t>
            </a:r>
          </a:p>
        </p:txBody>
      </p:sp>
      <p:sp>
        <p:nvSpPr>
          <p:cNvPr id="4" name="Fußzeilenplatzhalter 3">
            <a:extLst>
              <a:ext uri="{FF2B5EF4-FFF2-40B4-BE49-F238E27FC236}">
                <a16:creationId xmlns:a16="http://schemas.microsoft.com/office/drawing/2014/main" id="{29951478-0456-8ED7-D9FB-EB9291ECD275}"/>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4197474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8C392-7230-A9B0-298A-ADD06C595535}"/>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E144D0D5-B279-9DE5-1060-C877F6805345}"/>
              </a:ext>
            </a:extLst>
          </p:cNvPr>
          <p:cNvSpPr>
            <a:spLocks noGrp="1"/>
          </p:cNvSpPr>
          <p:nvPr>
            <p:ph idx="1"/>
          </p:nvPr>
        </p:nvSpPr>
        <p:spPr/>
        <p:txBody>
          <a:bodyPr/>
          <a:lstStyle/>
          <a:p>
            <a:pPr marL="0" indent="0" algn="ctr">
              <a:buNone/>
            </a:pPr>
            <a:endParaRPr kumimoji="0" lang="de-DE" altLang="de-DE" sz="24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endParaRPr>
          </a:p>
          <a:p>
            <a:pPr marL="0" indent="0" algn="ctr">
              <a:buNone/>
            </a:pPr>
            <a:r>
              <a:rPr lang="de-DE" altLang="de-DE" sz="2400" b="1" dirty="0">
                <a:solidFill>
                  <a:srgbClr val="2F4E61"/>
                </a:solidFill>
                <a:latin typeface="Arial Bold" charset="0"/>
                <a:ea typeface="MS PGothic" pitchFamily="34" charset="-128"/>
                <a:cs typeface="+mn-cs"/>
                <a:sym typeface="Arial Bold" charset="0"/>
              </a:rPr>
              <a:t>6</a:t>
            </a:r>
            <a:r>
              <a:rPr kumimoji="0" lang="de-DE" altLang="de-DE" sz="24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 Weitere allgemeine Voraussetzungen für eine Mieterhöhung nach Modernisierung</a:t>
            </a:r>
            <a:endParaRPr lang="de-DE" sz="2400" dirty="0"/>
          </a:p>
        </p:txBody>
      </p:sp>
      <p:sp>
        <p:nvSpPr>
          <p:cNvPr id="4" name="Fußzeilenplatzhalter 3">
            <a:extLst>
              <a:ext uri="{FF2B5EF4-FFF2-40B4-BE49-F238E27FC236}">
                <a16:creationId xmlns:a16="http://schemas.microsoft.com/office/drawing/2014/main" id="{903D000A-05A8-EDD5-1718-345F1C523699}"/>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29246291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7F925-9A2A-2C46-1A17-EFCD0FC28663}"/>
              </a:ext>
            </a:extLst>
          </p:cNvPr>
          <p:cNvSpPr>
            <a:spLocks noGrp="1"/>
          </p:cNvSpPr>
          <p:nvPr>
            <p:ph type="title"/>
          </p:nvPr>
        </p:nvSpPr>
        <p:spPr/>
        <p:txBody>
          <a:bodyPr/>
          <a:lstStyle/>
          <a:p>
            <a:r>
              <a:rPr lang="de-DE" dirty="0"/>
              <a:t>Mieterhöhung bei Modernisierung- Allgemeine Voraussetzungen</a:t>
            </a:r>
          </a:p>
        </p:txBody>
      </p:sp>
      <p:pic>
        <p:nvPicPr>
          <p:cNvPr id="6" name="Inhaltsplatzhalter 5">
            <a:extLst>
              <a:ext uri="{FF2B5EF4-FFF2-40B4-BE49-F238E27FC236}">
                <a16:creationId xmlns:a16="http://schemas.microsoft.com/office/drawing/2014/main" id="{BAA2DC4C-A924-7DEF-FAE4-685B3E5D8D0C}"/>
              </a:ext>
            </a:extLst>
          </p:cNvPr>
          <p:cNvPicPr>
            <a:picLocks noGrp="1" noChangeAspect="1"/>
          </p:cNvPicPr>
          <p:nvPr>
            <p:ph idx="1"/>
          </p:nvPr>
        </p:nvPicPr>
        <p:blipFill>
          <a:blip r:embed="rId2"/>
          <a:stretch>
            <a:fillRect/>
          </a:stretch>
        </p:blipFill>
        <p:spPr>
          <a:xfrm>
            <a:off x="611188" y="1268730"/>
            <a:ext cx="7848600" cy="3253740"/>
          </a:xfrm>
        </p:spPr>
      </p:pic>
      <p:sp>
        <p:nvSpPr>
          <p:cNvPr id="4" name="Fußzeilenplatzhalter 3">
            <a:extLst>
              <a:ext uri="{FF2B5EF4-FFF2-40B4-BE49-F238E27FC236}">
                <a16:creationId xmlns:a16="http://schemas.microsoft.com/office/drawing/2014/main" id="{7EB09D5A-F0B5-9E0B-1691-13993D5365E7}"/>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8192534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EBAB1-E374-B6CE-8CE5-C2BBA74A9537}"/>
              </a:ext>
            </a:extLst>
          </p:cNvPr>
          <p:cNvSpPr>
            <a:spLocks noGrp="1"/>
          </p:cNvSpPr>
          <p:nvPr>
            <p:ph type="title"/>
          </p:nvPr>
        </p:nvSpPr>
        <p:spPr/>
        <p:txBody>
          <a:bodyPr/>
          <a:lstStyle/>
          <a:p>
            <a:r>
              <a:rPr lang="de-DE" dirty="0"/>
              <a:t>Erhöhungserklärung nach § 559 b BGB</a:t>
            </a:r>
          </a:p>
        </p:txBody>
      </p:sp>
      <p:pic>
        <p:nvPicPr>
          <p:cNvPr id="6" name="Inhaltsplatzhalter 5">
            <a:extLst>
              <a:ext uri="{FF2B5EF4-FFF2-40B4-BE49-F238E27FC236}">
                <a16:creationId xmlns:a16="http://schemas.microsoft.com/office/drawing/2014/main" id="{9C90B4A5-ED4F-515D-FC03-A48FEB6D6A1F}"/>
              </a:ext>
            </a:extLst>
          </p:cNvPr>
          <p:cNvPicPr>
            <a:picLocks noGrp="1" noChangeAspect="1"/>
          </p:cNvPicPr>
          <p:nvPr>
            <p:ph idx="1"/>
          </p:nvPr>
        </p:nvPicPr>
        <p:blipFill>
          <a:blip r:embed="rId2"/>
          <a:stretch>
            <a:fillRect/>
          </a:stretch>
        </p:blipFill>
        <p:spPr>
          <a:xfrm>
            <a:off x="670247" y="1131888"/>
            <a:ext cx="7730481" cy="3527425"/>
          </a:xfrm>
        </p:spPr>
      </p:pic>
      <p:sp>
        <p:nvSpPr>
          <p:cNvPr id="4" name="Fußzeilenplatzhalter 3">
            <a:extLst>
              <a:ext uri="{FF2B5EF4-FFF2-40B4-BE49-F238E27FC236}">
                <a16:creationId xmlns:a16="http://schemas.microsoft.com/office/drawing/2014/main" id="{8B7E84BE-9B6D-CB00-29C7-A270A8E51869}"/>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21572441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8904E5-B280-A2D6-CB14-A20A7300E23C}"/>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768E93AE-CFF3-BFAB-7B78-6B9F77E03F6C}"/>
              </a:ext>
            </a:extLst>
          </p:cNvPr>
          <p:cNvSpPr>
            <a:spLocks noGrp="1"/>
          </p:cNvSpPr>
          <p:nvPr>
            <p:ph idx="1"/>
          </p:nvPr>
        </p:nvSpPr>
        <p:spPr/>
        <p:txBody>
          <a:bodyPr/>
          <a:lstStyle/>
          <a:p>
            <a:pPr marL="0" indent="0">
              <a:buNone/>
            </a:pPr>
            <a:r>
              <a:rPr lang="de-DE" b="1" dirty="0"/>
              <a:t>Alternative: Modernisierungsvereinbarung</a:t>
            </a:r>
          </a:p>
        </p:txBody>
      </p:sp>
      <p:sp>
        <p:nvSpPr>
          <p:cNvPr id="4" name="Fußzeilenplatzhalter 3">
            <a:extLst>
              <a:ext uri="{FF2B5EF4-FFF2-40B4-BE49-F238E27FC236}">
                <a16:creationId xmlns:a16="http://schemas.microsoft.com/office/drawing/2014/main" id="{9C1A16E0-01F4-6240-BCBE-9E3CC9077042}"/>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4102049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43EA4-52CB-CA20-73DC-7CC996026E5B}"/>
              </a:ext>
            </a:extLst>
          </p:cNvPr>
          <p:cNvSpPr>
            <a:spLocks noGrp="1"/>
          </p:cNvSpPr>
          <p:nvPr>
            <p:ph type="title"/>
          </p:nvPr>
        </p:nvSpPr>
        <p:spPr/>
        <p:txBody>
          <a:bodyPr/>
          <a:lstStyle/>
          <a:p>
            <a:r>
              <a:rPr lang="de-DE" dirty="0"/>
              <a:t>Exkurs:</a:t>
            </a:r>
          </a:p>
        </p:txBody>
      </p:sp>
      <p:sp>
        <p:nvSpPr>
          <p:cNvPr id="3" name="Inhaltsplatzhalter 2">
            <a:extLst>
              <a:ext uri="{FF2B5EF4-FFF2-40B4-BE49-F238E27FC236}">
                <a16:creationId xmlns:a16="http://schemas.microsoft.com/office/drawing/2014/main" id="{7D862510-564B-8201-7735-89CEDAE19F4E}"/>
              </a:ext>
            </a:extLst>
          </p:cNvPr>
          <p:cNvSpPr>
            <a:spLocks noGrp="1"/>
          </p:cNvSpPr>
          <p:nvPr>
            <p:ph idx="1"/>
          </p:nvPr>
        </p:nvSpPr>
        <p:spPr/>
        <p:txBody>
          <a:bodyPr/>
          <a:lstStyle/>
          <a:p>
            <a:pPr marL="0" indent="0" algn="ctr">
              <a:buNone/>
            </a:pPr>
            <a:endParaRPr lang="de-DE" sz="2800" b="1" dirty="0"/>
          </a:p>
          <a:p>
            <a:pPr marL="0" indent="0" algn="ctr">
              <a:buNone/>
            </a:pPr>
            <a:r>
              <a:rPr lang="de-DE" sz="2400" b="1" dirty="0"/>
              <a:t>7. Mieterhöhung nach Vergleichsmiete</a:t>
            </a:r>
          </a:p>
        </p:txBody>
      </p:sp>
      <p:sp>
        <p:nvSpPr>
          <p:cNvPr id="4" name="Fußzeilenplatzhalter 3">
            <a:extLst>
              <a:ext uri="{FF2B5EF4-FFF2-40B4-BE49-F238E27FC236}">
                <a16:creationId xmlns:a16="http://schemas.microsoft.com/office/drawing/2014/main" id="{77D56395-EC1F-598F-8918-D059E72EF3CB}"/>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6002719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737606-1BD0-EE1D-0BB4-35C79976ADA3}"/>
              </a:ext>
            </a:extLst>
          </p:cNvPr>
          <p:cNvSpPr>
            <a:spLocks noGrp="1"/>
          </p:cNvSpPr>
          <p:nvPr>
            <p:ph type="title"/>
          </p:nvPr>
        </p:nvSpPr>
        <p:spPr/>
        <p:txBody>
          <a:bodyPr/>
          <a:lstStyle/>
          <a:p>
            <a:r>
              <a:rPr lang="de-DE" dirty="0"/>
              <a:t>Mieterhöhung bis ortsübliche Vergleichsmiete § 558 BGB</a:t>
            </a:r>
          </a:p>
        </p:txBody>
      </p:sp>
      <p:pic>
        <p:nvPicPr>
          <p:cNvPr id="6" name="Inhaltsplatzhalter 5">
            <a:extLst>
              <a:ext uri="{FF2B5EF4-FFF2-40B4-BE49-F238E27FC236}">
                <a16:creationId xmlns:a16="http://schemas.microsoft.com/office/drawing/2014/main" id="{82FF0347-3FE8-4064-EC56-49F1A0DDA2D0}"/>
              </a:ext>
            </a:extLst>
          </p:cNvPr>
          <p:cNvPicPr>
            <a:picLocks noGrp="1" noChangeAspect="1"/>
          </p:cNvPicPr>
          <p:nvPr>
            <p:ph idx="1"/>
          </p:nvPr>
        </p:nvPicPr>
        <p:blipFill>
          <a:blip r:embed="rId2"/>
          <a:stretch>
            <a:fillRect/>
          </a:stretch>
        </p:blipFill>
        <p:spPr>
          <a:xfrm>
            <a:off x="611188" y="1395564"/>
            <a:ext cx="7848600" cy="3000072"/>
          </a:xfrm>
        </p:spPr>
      </p:pic>
      <p:sp>
        <p:nvSpPr>
          <p:cNvPr id="4" name="Fußzeilenplatzhalter 3">
            <a:extLst>
              <a:ext uri="{FF2B5EF4-FFF2-40B4-BE49-F238E27FC236}">
                <a16:creationId xmlns:a16="http://schemas.microsoft.com/office/drawing/2014/main" id="{F8527483-5FF5-BB29-3E60-8C00A32A66C9}"/>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3639954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6767C2-D57A-5F0D-4A07-114976537953}"/>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Mieterhöhung bis ortsübliche Vergleichsmiete § 558 BGB</a:t>
            </a:r>
            <a:endParaRPr lang="de-DE" dirty="0"/>
          </a:p>
        </p:txBody>
      </p:sp>
      <p:pic>
        <p:nvPicPr>
          <p:cNvPr id="6" name="Inhaltsplatzhalter 5">
            <a:extLst>
              <a:ext uri="{FF2B5EF4-FFF2-40B4-BE49-F238E27FC236}">
                <a16:creationId xmlns:a16="http://schemas.microsoft.com/office/drawing/2014/main" id="{5AA9E8A1-43C6-3C3C-0BA9-8B9AADC6FEC0}"/>
              </a:ext>
            </a:extLst>
          </p:cNvPr>
          <p:cNvPicPr>
            <a:picLocks noGrp="1" noChangeAspect="1"/>
          </p:cNvPicPr>
          <p:nvPr>
            <p:ph idx="1"/>
          </p:nvPr>
        </p:nvPicPr>
        <p:blipFill>
          <a:blip r:embed="rId2"/>
          <a:stretch>
            <a:fillRect/>
          </a:stretch>
        </p:blipFill>
        <p:spPr>
          <a:xfrm>
            <a:off x="611188" y="1337063"/>
            <a:ext cx="7848600" cy="3117075"/>
          </a:xfrm>
        </p:spPr>
      </p:pic>
      <p:sp>
        <p:nvSpPr>
          <p:cNvPr id="4" name="Fußzeilenplatzhalter 3">
            <a:extLst>
              <a:ext uri="{FF2B5EF4-FFF2-40B4-BE49-F238E27FC236}">
                <a16:creationId xmlns:a16="http://schemas.microsoft.com/office/drawing/2014/main" id="{7ACBE310-C14D-ADA5-1ECA-88304EBE945F}"/>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25656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8C06B-CA55-9650-85CF-1DA459943245}"/>
              </a:ext>
            </a:extLst>
          </p:cNvPr>
          <p:cNvSpPr>
            <a:spLocks noGrp="1"/>
          </p:cNvSpPr>
          <p:nvPr>
            <p:ph type="title"/>
          </p:nvPr>
        </p:nvSpPr>
        <p:spPr/>
        <p:txBody>
          <a:bodyPr/>
          <a:lstStyle/>
          <a:p>
            <a:r>
              <a:rPr lang="de-DE" dirty="0"/>
              <a:t>Vereinbarung über Vorauszahlungen</a:t>
            </a:r>
          </a:p>
        </p:txBody>
      </p:sp>
      <p:sp>
        <p:nvSpPr>
          <p:cNvPr id="3" name="Inhaltsplatzhalter 2">
            <a:extLst>
              <a:ext uri="{FF2B5EF4-FFF2-40B4-BE49-F238E27FC236}">
                <a16:creationId xmlns:a16="http://schemas.microsoft.com/office/drawing/2014/main" id="{1258FD58-532B-9559-3446-BFFD0D7A746C}"/>
              </a:ext>
            </a:extLst>
          </p:cNvPr>
          <p:cNvSpPr>
            <a:spLocks noGrp="1"/>
          </p:cNvSpPr>
          <p:nvPr>
            <p:ph idx="1"/>
          </p:nvPr>
        </p:nvSpPr>
        <p:spPr/>
        <p:txBody>
          <a:bodyPr/>
          <a:lstStyle/>
          <a:p>
            <a:pPr marL="0" indent="0">
              <a:buNone/>
            </a:pPr>
            <a:r>
              <a:rPr lang="de-DE" dirty="0"/>
              <a:t>§ 556 Abs. 2 BGB</a:t>
            </a:r>
          </a:p>
          <a:p>
            <a:pPr marL="0" indent="0">
              <a:buNone/>
            </a:pPr>
            <a:r>
              <a:rPr lang="de-DE" dirty="0"/>
              <a:t>Die Vertragsparteien können vorbehaltlich anderweitiger Vorschriften </a:t>
            </a:r>
            <a:r>
              <a:rPr lang="de-DE" b="1" dirty="0"/>
              <a:t>vereinbaren</a:t>
            </a:r>
            <a:r>
              <a:rPr lang="de-DE" dirty="0"/>
              <a:t>, dass Betriebskosten als Pauschale oder </a:t>
            </a:r>
            <a:r>
              <a:rPr lang="de-DE" b="1" dirty="0"/>
              <a:t>als Vorauszahlung </a:t>
            </a:r>
            <a:r>
              <a:rPr lang="de-DE" dirty="0"/>
              <a:t>ausgewiesen werden. Vorauszahlungen für Betriebskosten dürfen nur in angemessener Höhe vereinbart werden.</a:t>
            </a:r>
          </a:p>
        </p:txBody>
      </p:sp>
      <p:sp>
        <p:nvSpPr>
          <p:cNvPr id="4" name="Fußzeilenplatzhalter 3">
            <a:extLst>
              <a:ext uri="{FF2B5EF4-FFF2-40B4-BE49-F238E27FC236}">
                <a16:creationId xmlns:a16="http://schemas.microsoft.com/office/drawing/2014/main" id="{0D5F4122-1D5B-A7E6-9B1B-7571EFEDFC39}"/>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0861572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CCFD35-DC48-CF02-CA3B-59844DE6690A}"/>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Mieterhöhung bis ortsübliche Vergleichsmiete § 558 BGB</a:t>
            </a:r>
            <a:endParaRPr lang="de-DE" dirty="0"/>
          </a:p>
        </p:txBody>
      </p:sp>
      <p:pic>
        <p:nvPicPr>
          <p:cNvPr id="6" name="Inhaltsplatzhalter 5">
            <a:extLst>
              <a:ext uri="{FF2B5EF4-FFF2-40B4-BE49-F238E27FC236}">
                <a16:creationId xmlns:a16="http://schemas.microsoft.com/office/drawing/2014/main" id="{27305856-5762-CE47-F3D0-4C4F34DB2A45}"/>
              </a:ext>
            </a:extLst>
          </p:cNvPr>
          <p:cNvPicPr>
            <a:picLocks noGrp="1" noChangeAspect="1"/>
          </p:cNvPicPr>
          <p:nvPr>
            <p:ph idx="1"/>
          </p:nvPr>
        </p:nvPicPr>
        <p:blipFill>
          <a:blip r:embed="rId2"/>
          <a:stretch>
            <a:fillRect/>
          </a:stretch>
        </p:blipFill>
        <p:spPr>
          <a:xfrm>
            <a:off x="611560" y="1478644"/>
            <a:ext cx="7848600" cy="2841988"/>
          </a:xfrm>
        </p:spPr>
      </p:pic>
      <p:sp>
        <p:nvSpPr>
          <p:cNvPr id="4" name="Fußzeilenplatzhalter 3">
            <a:extLst>
              <a:ext uri="{FF2B5EF4-FFF2-40B4-BE49-F238E27FC236}">
                <a16:creationId xmlns:a16="http://schemas.microsoft.com/office/drawing/2014/main" id="{0F300B2F-D70C-BAA4-5E0E-A3FEEDDE5F67}"/>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4370469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08EE0C-F989-C343-02E6-54760B483533}"/>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Mieterhöhung bis ortsübliche Vergleichsmiete § 558 BGB</a:t>
            </a:r>
            <a:endParaRPr lang="de-DE" dirty="0"/>
          </a:p>
        </p:txBody>
      </p:sp>
      <p:pic>
        <p:nvPicPr>
          <p:cNvPr id="6" name="Inhaltsplatzhalter 5">
            <a:extLst>
              <a:ext uri="{FF2B5EF4-FFF2-40B4-BE49-F238E27FC236}">
                <a16:creationId xmlns:a16="http://schemas.microsoft.com/office/drawing/2014/main" id="{8F09982F-97E1-521D-561F-71CFFE259ACE}"/>
              </a:ext>
            </a:extLst>
          </p:cNvPr>
          <p:cNvPicPr>
            <a:picLocks noGrp="1" noChangeAspect="1"/>
          </p:cNvPicPr>
          <p:nvPr>
            <p:ph idx="1"/>
          </p:nvPr>
        </p:nvPicPr>
        <p:blipFill>
          <a:blip r:embed="rId2"/>
          <a:stretch>
            <a:fillRect/>
          </a:stretch>
        </p:blipFill>
        <p:spPr>
          <a:xfrm>
            <a:off x="611188" y="1407957"/>
            <a:ext cx="7848600" cy="2975286"/>
          </a:xfrm>
        </p:spPr>
      </p:pic>
      <p:sp>
        <p:nvSpPr>
          <p:cNvPr id="4" name="Fußzeilenplatzhalter 3">
            <a:extLst>
              <a:ext uri="{FF2B5EF4-FFF2-40B4-BE49-F238E27FC236}">
                <a16:creationId xmlns:a16="http://schemas.microsoft.com/office/drawing/2014/main" id="{66CE02A5-C8A8-5422-1D23-9FDA2F18E3EE}"/>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26819009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34D87-9CF8-6C69-D1A7-F1FEF8D01C3B}"/>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Mieterhöhung bis ortsübliche Vergleichsmiete § 558 BGB</a:t>
            </a:r>
            <a:endParaRPr lang="de-DE" dirty="0"/>
          </a:p>
        </p:txBody>
      </p:sp>
      <p:pic>
        <p:nvPicPr>
          <p:cNvPr id="6" name="Inhaltsplatzhalter 5">
            <a:extLst>
              <a:ext uri="{FF2B5EF4-FFF2-40B4-BE49-F238E27FC236}">
                <a16:creationId xmlns:a16="http://schemas.microsoft.com/office/drawing/2014/main" id="{29BF34B4-3EED-46A2-1702-DF8186E363B6}"/>
              </a:ext>
            </a:extLst>
          </p:cNvPr>
          <p:cNvPicPr>
            <a:picLocks noGrp="1" noChangeAspect="1"/>
          </p:cNvPicPr>
          <p:nvPr>
            <p:ph idx="1"/>
          </p:nvPr>
        </p:nvPicPr>
        <p:blipFill>
          <a:blip r:embed="rId2"/>
          <a:stretch>
            <a:fillRect/>
          </a:stretch>
        </p:blipFill>
        <p:spPr>
          <a:xfrm>
            <a:off x="610139" y="1131888"/>
            <a:ext cx="7622825" cy="3527425"/>
          </a:xfrm>
        </p:spPr>
      </p:pic>
      <p:sp>
        <p:nvSpPr>
          <p:cNvPr id="4" name="Fußzeilenplatzhalter 3">
            <a:extLst>
              <a:ext uri="{FF2B5EF4-FFF2-40B4-BE49-F238E27FC236}">
                <a16:creationId xmlns:a16="http://schemas.microsoft.com/office/drawing/2014/main" id="{9E87D76C-DCF3-ED55-0F44-B38E574F9A5F}"/>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5916265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7E0829-2E6D-F2D9-ED4B-F93B6F26AEF5}"/>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Mieterhöhung bis ortsübliche Vergleichsmiete § 558 BGB</a:t>
            </a:r>
            <a:endParaRPr lang="de-DE" dirty="0"/>
          </a:p>
        </p:txBody>
      </p:sp>
      <p:pic>
        <p:nvPicPr>
          <p:cNvPr id="6" name="Inhaltsplatzhalter 5">
            <a:extLst>
              <a:ext uri="{FF2B5EF4-FFF2-40B4-BE49-F238E27FC236}">
                <a16:creationId xmlns:a16="http://schemas.microsoft.com/office/drawing/2014/main" id="{24BC3C59-A286-296E-D1C9-A2B19FDD4B72}"/>
              </a:ext>
            </a:extLst>
          </p:cNvPr>
          <p:cNvPicPr>
            <a:picLocks noGrp="1" noChangeAspect="1"/>
          </p:cNvPicPr>
          <p:nvPr>
            <p:ph idx="1"/>
          </p:nvPr>
        </p:nvPicPr>
        <p:blipFill>
          <a:blip r:embed="rId2"/>
          <a:stretch>
            <a:fillRect/>
          </a:stretch>
        </p:blipFill>
        <p:spPr>
          <a:xfrm>
            <a:off x="576822" y="1131590"/>
            <a:ext cx="7848600" cy="2994475"/>
          </a:xfrm>
        </p:spPr>
      </p:pic>
      <p:sp>
        <p:nvSpPr>
          <p:cNvPr id="4" name="Fußzeilenplatzhalter 3">
            <a:extLst>
              <a:ext uri="{FF2B5EF4-FFF2-40B4-BE49-F238E27FC236}">
                <a16:creationId xmlns:a16="http://schemas.microsoft.com/office/drawing/2014/main" id="{C7708EBF-B500-6AE2-A216-301C0B44891C}"/>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0526928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8EAE37-87EE-95C3-9C56-B16E96A97FB7}"/>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Mieterhöhung bis ortsübliche Vergleichsmiete § 558 BGB</a:t>
            </a:r>
            <a:endParaRPr lang="de-DE" dirty="0"/>
          </a:p>
        </p:txBody>
      </p:sp>
      <p:pic>
        <p:nvPicPr>
          <p:cNvPr id="6" name="Inhaltsplatzhalter 5">
            <a:extLst>
              <a:ext uri="{FF2B5EF4-FFF2-40B4-BE49-F238E27FC236}">
                <a16:creationId xmlns:a16="http://schemas.microsoft.com/office/drawing/2014/main" id="{6111B05D-0BCC-0DC4-C145-F8C0D81BFC69}"/>
              </a:ext>
            </a:extLst>
          </p:cNvPr>
          <p:cNvPicPr>
            <a:picLocks noGrp="1" noChangeAspect="1"/>
          </p:cNvPicPr>
          <p:nvPr>
            <p:ph idx="1"/>
          </p:nvPr>
        </p:nvPicPr>
        <p:blipFill>
          <a:blip r:embed="rId2"/>
          <a:stretch>
            <a:fillRect/>
          </a:stretch>
        </p:blipFill>
        <p:spPr>
          <a:xfrm>
            <a:off x="1068464" y="1131888"/>
            <a:ext cx="6934047" cy="3527425"/>
          </a:xfrm>
        </p:spPr>
      </p:pic>
      <p:sp>
        <p:nvSpPr>
          <p:cNvPr id="4" name="Fußzeilenplatzhalter 3">
            <a:extLst>
              <a:ext uri="{FF2B5EF4-FFF2-40B4-BE49-F238E27FC236}">
                <a16:creationId xmlns:a16="http://schemas.microsoft.com/office/drawing/2014/main" id="{3DBB6D8C-F4E2-C6D6-22E0-3553C18958D1}"/>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753934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481776-488B-53EE-11D4-212D32E8645E}"/>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8AF38D22-5449-556C-DF8B-72F17B403654}"/>
              </a:ext>
            </a:extLst>
          </p:cNvPr>
          <p:cNvSpPr>
            <a:spLocks noGrp="1"/>
          </p:cNvSpPr>
          <p:nvPr>
            <p:ph idx="1"/>
          </p:nvPr>
        </p:nvSpPr>
        <p:spPr/>
        <p:txBody>
          <a:bodyPr/>
          <a:lstStyle/>
          <a:p>
            <a:pPr marL="0" indent="0" algn="ctr">
              <a:buNone/>
            </a:pPr>
            <a:endParaRPr lang="de-DE" sz="2400" b="1" dirty="0"/>
          </a:p>
          <a:p>
            <a:pPr marL="0" indent="0" algn="ctr">
              <a:buNone/>
            </a:pPr>
            <a:endParaRPr lang="de-DE" sz="2400" b="1" dirty="0"/>
          </a:p>
          <a:p>
            <a:pPr marL="0" indent="0" algn="ctr">
              <a:buNone/>
            </a:pPr>
            <a:r>
              <a:rPr lang="de-DE" sz="2400" b="1" dirty="0"/>
              <a:t>8. Neu: </a:t>
            </a:r>
          </a:p>
          <a:p>
            <a:pPr marL="0" indent="0" algn="ctr">
              <a:buNone/>
            </a:pPr>
            <a:r>
              <a:rPr lang="de-DE" sz="2400" b="1" dirty="0"/>
              <a:t>		</a:t>
            </a:r>
            <a:r>
              <a:rPr lang="de-DE" sz="2400" b="1"/>
              <a:t>             Hinweisgeberschutzgesetz</a:t>
            </a:r>
          </a:p>
        </p:txBody>
      </p:sp>
      <p:sp>
        <p:nvSpPr>
          <p:cNvPr id="4" name="Fußzeilenplatzhalter 3">
            <a:extLst>
              <a:ext uri="{FF2B5EF4-FFF2-40B4-BE49-F238E27FC236}">
                <a16:creationId xmlns:a16="http://schemas.microsoft.com/office/drawing/2014/main" id="{57146116-F647-9841-D380-F6F0D11543BD}"/>
              </a:ext>
            </a:extLst>
          </p:cNvPr>
          <p:cNvSpPr>
            <a:spLocks noGrp="1"/>
          </p:cNvSpPr>
          <p:nvPr>
            <p:ph type="ftr" sz="quarter" idx="3"/>
          </p:nvPr>
        </p:nvSpPr>
        <p:spPr/>
        <p:txBody>
          <a:bodyPr/>
          <a:lstStyle/>
          <a:p>
            <a:pPr>
              <a:defRPr/>
            </a:pPr>
            <a:r>
              <a:rPr lang="de-DE"/>
              <a:t>Jahresabschlussschulung 2023</a:t>
            </a:r>
            <a:endParaRPr lang="de-DE" dirty="0"/>
          </a:p>
        </p:txBody>
      </p:sp>
      <p:pic>
        <p:nvPicPr>
          <p:cNvPr id="6" name="Grafik 5">
            <a:extLst>
              <a:ext uri="{FF2B5EF4-FFF2-40B4-BE49-F238E27FC236}">
                <a16:creationId xmlns:a16="http://schemas.microsoft.com/office/drawing/2014/main" id="{135F1AF0-A6B6-C33F-5CB2-A6E73F0B5F3F}"/>
              </a:ext>
            </a:extLst>
          </p:cNvPr>
          <p:cNvPicPr>
            <a:picLocks noChangeAspect="1"/>
          </p:cNvPicPr>
          <p:nvPr/>
        </p:nvPicPr>
        <p:blipFill>
          <a:blip r:embed="rId2"/>
          <a:stretch>
            <a:fillRect/>
          </a:stretch>
        </p:blipFill>
        <p:spPr>
          <a:xfrm>
            <a:off x="611560" y="1383508"/>
            <a:ext cx="3024336" cy="3312368"/>
          </a:xfrm>
          <a:prstGeom prst="rect">
            <a:avLst/>
          </a:prstGeom>
        </p:spPr>
      </p:pic>
    </p:spTree>
    <p:extLst>
      <p:ext uri="{BB962C8B-B14F-4D97-AF65-F5344CB8AC3E}">
        <p14:creationId xmlns:p14="http://schemas.microsoft.com/office/powerpoint/2010/main" val="22394176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1794F1-32BC-78A9-9184-E2BC0F0D8A05}"/>
              </a:ext>
            </a:extLst>
          </p:cNvPr>
          <p:cNvSpPr>
            <a:spLocks noGrp="1"/>
          </p:cNvSpPr>
          <p:nvPr>
            <p:ph type="title"/>
          </p:nvPr>
        </p:nvSpPr>
        <p:spPr/>
        <p:txBody>
          <a:bodyPr/>
          <a:lstStyle/>
          <a:p>
            <a:pPr marL="0" marR="0" lvl="0" indent="0" defTabSz="914400" rtl="0" eaLnBrk="1" fontAlgn="auto" latinLnBrk="0" hangingPunct="1">
              <a:lnSpc>
                <a:spcPct val="100000"/>
              </a:lnSpc>
              <a:spcBef>
                <a:spcPts val="600"/>
              </a:spcBef>
              <a:spcAft>
                <a:spcPts val="600"/>
              </a:spcAft>
              <a:tabLst/>
              <a:defRPr/>
            </a:pPr>
            <a:r>
              <a:rPr kumimoji="0" lang="de-DE" sz="1800" b="1"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t>Persönlicher Geltungsbereich</a:t>
            </a:r>
            <a:br>
              <a:rPr kumimoji="0" lang="de-DE" sz="1800" b="1"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br>
            <a:endParaRPr lang="de-DE" dirty="0"/>
          </a:p>
        </p:txBody>
      </p:sp>
      <p:sp>
        <p:nvSpPr>
          <p:cNvPr id="3" name="Inhaltsplatzhalter 2">
            <a:extLst>
              <a:ext uri="{FF2B5EF4-FFF2-40B4-BE49-F238E27FC236}">
                <a16:creationId xmlns:a16="http://schemas.microsoft.com/office/drawing/2014/main" id="{A48DD161-A4BE-5FF8-D8B7-4CD4EE1F385A}"/>
              </a:ext>
            </a:extLst>
          </p:cNvPr>
          <p:cNvSpPr>
            <a:spLocks noGrp="1"/>
          </p:cNvSpPr>
          <p:nvPr>
            <p:ph idx="1"/>
          </p:nvPr>
        </p:nvSpPr>
        <p:spPr/>
        <p:txBody>
          <a:bodyPr/>
          <a:lstStyle/>
          <a:p>
            <a:pPr marL="0" indent="0">
              <a:buNone/>
            </a:pPr>
            <a:r>
              <a:rPr lang="de-DE" dirty="0"/>
              <a:t>Im </a:t>
            </a:r>
            <a:r>
              <a:rPr lang="de-DE" dirty="0">
                <a:solidFill>
                  <a:srgbClr val="FF0000"/>
                </a:solidFill>
              </a:rPr>
              <a:t>Juni 2023 in Kraft </a:t>
            </a:r>
            <a:r>
              <a:rPr lang="de-DE" dirty="0"/>
              <a:t>getreten</a:t>
            </a:r>
          </a:p>
          <a:p>
            <a:pPr marL="0" indent="0" algn="l">
              <a:buNone/>
            </a:pPr>
            <a:r>
              <a:rPr lang="de-DE" sz="1800" b="1" i="0" u="none" strike="noStrike" baseline="0" dirty="0">
                <a:latin typeface="Arial" panose="020B0604020202020204" pitchFamily="34" charset="0"/>
              </a:rPr>
              <a:t>Persönlicher Geltungsbereich</a:t>
            </a:r>
          </a:p>
          <a:p>
            <a:pPr marL="0" indent="0" algn="l">
              <a:buNone/>
            </a:pPr>
            <a:r>
              <a:rPr lang="de-DE" sz="1800" b="0" i="0" u="none" strike="noStrike" baseline="0" dirty="0">
                <a:latin typeface="Arial" panose="020B0604020202020204" pitchFamily="34" charset="0"/>
              </a:rPr>
              <a:t>Ziel des Gesetzes ist es nach § 1 Abs. 1, </a:t>
            </a:r>
            <a:r>
              <a:rPr lang="de-DE" sz="1800" b="1" i="0" u="none" strike="noStrike" baseline="0" dirty="0">
                <a:latin typeface="Arial" panose="020B0604020202020204" pitchFamily="34" charset="0"/>
              </a:rPr>
              <a:t>den Schutz von natürlichen Personen</a:t>
            </a:r>
            <a:r>
              <a:rPr lang="de-DE" sz="1800" b="0" i="0" u="none" strike="noStrike" baseline="0" dirty="0">
                <a:latin typeface="Arial" panose="020B0604020202020204" pitchFamily="34" charset="0"/>
              </a:rPr>
              <a:t> zu gewährleisten, </a:t>
            </a:r>
            <a:r>
              <a:rPr lang="de-DE" sz="1800" b="1" i="0" u="none" strike="noStrike" baseline="0" dirty="0">
                <a:latin typeface="Arial" panose="020B0604020202020204" pitchFamily="34" charset="0"/>
              </a:rPr>
              <a:t>die im Zusammenhang mit ihrer beruflichen Tätigkeit oder im Vorfeld ihrer beruflichen Tätigkeit Informationen über „Verstöße“ </a:t>
            </a:r>
            <a:r>
              <a:rPr lang="de-DE" sz="1800" b="0" i="0" u="none" strike="noStrike" baseline="0" dirty="0">
                <a:latin typeface="Arial" panose="020B0604020202020204" pitchFamily="34" charset="0"/>
              </a:rPr>
              <a:t>erlangt haben und diese an die nach diesem Gesetz vorgesehenen Meldestellen </a:t>
            </a:r>
            <a:r>
              <a:rPr lang="de-DE" sz="1800" b="1" i="0" u="none" strike="noStrike" baseline="0" dirty="0">
                <a:latin typeface="Arial" panose="020B0604020202020204" pitchFamily="34" charset="0"/>
              </a:rPr>
              <a:t>melden</a:t>
            </a:r>
            <a:r>
              <a:rPr lang="de-DE" sz="1800" b="0" i="0" u="none" strike="noStrike" baseline="0" dirty="0">
                <a:latin typeface="Arial" panose="020B0604020202020204" pitchFamily="34" charset="0"/>
              </a:rPr>
              <a:t> oder offenlegen, die sogenannten „hinweisgebenden Personen“.</a:t>
            </a:r>
            <a:endParaRPr lang="de-DE" dirty="0"/>
          </a:p>
        </p:txBody>
      </p:sp>
      <p:sp>
        <p:nvSpPr>
          <p:cNvPr id="4" name="Fußzeilenplatzhalter 3">
            <a:extLst>
              <a:ext uri="{FF2B5EF4-FFF2-40B4-BE49-F238E27FC236}">
                <a16:creationId xmlns:a16="http://schemas.microsoft.com/office/drawing/2014/main" id="{457340AC-33C0-5F7D-EEB7-DF4241708DFF}"/>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25806368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DAF5C1-5199-8847-0730-1D0B5EBDC133}"/>
              </a:ext>
            </a:extLst>
          </p:cNvPr>
          <p:cNvSpPr>
            <a:spLocks noGrp="1"/>
          </p:cNvSpPr>
          <p:nvPr>
            <p:ph type="title"/>
          </p:nvPr>
        </p:nvSpPr>
        <p:spPr/>
        <p:txBody>
          <a:bodyPr/>
          <a:lstStyle/>
          <a:p>
            <a:r>
              <a:rPr lang="de-DE" dirty="0"/>
              <a:t>Sachlicher Anwendungsbereich</a:t>
            </a:r>
          </a:p>
        </p:txBody>
      </p:sp>
      <p:sp>
        <p:nvSpPr>
          <p:cNvPr id="3" name="Inhaltsplatzhalter 2">
            <a:extLst>
              <a:ext uri="{FF2B5EF4-FFF2-40B4-BE49-F238E27FC236}">
                <a16:creationId xmlns:a16="http://schemas.microsoft.com/office/drawing/2014/main" id="{30EFCDEE-AEA7-B12E-D82A-1AC1E0895DFA}"/>
              </a:ext>
            </a:extLst>
          </p:cNvPr>
          <p:cNvSpPr>
            <a:spLocks noGrp="1"/>
          </p:cNvSpPr>
          <p:nvPr>
            <p:ph idx="1"/>
          </p:nvPr>
        </p:nvSpPr>
        <p:spPr/>
        <p:txBody>
          <a:bodyPr/>
          <a:lstStyle/>
          <a:p>
            <a:pPr marL="0" indent="0" algn="l">
              <a:buNone/>
            </a:pPr>
            <a:r>
              <a:rPr lang="de-DE" sz="1800" b="0" i="0" u="none" strike="noStrike" baseline="0" dirty="0">
                <a:latin typeface="Arial" panose="020B0604020202020204" pitchFamily="34" charset="0"/>
              </a:rPr>
              <a:t>Nach § 2 Abs. 1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betrifft das Gesetz </a:t>
            </a:r>
            <a:r>
              <a:rPr lang="de-DE" sz="1800" b="1" i="0" u="none" strike="noStrike" baseline="0" dirty="0">
                <a:latin typeface="Arial" panose="020B0604020202020204" pitchFamily="34" charset="0"/>
              </a:rPr>
              <a:t>die Meldung und ggf. die Offenlegung von Informationen über rechtswidrige Umstände</a:t>
            </a:r>
            <a:r>
              <a:rPr lang="de-DE" sz="1800" b="0" i="0" u="none" strike="noStrike" baseline="0" dirty="0">
                <a:latin typeface="Arial" panose="020B0604020202020204" pitchFamily="34" charset="0"/>
              </a:rPr>
              <a:t>, die in § 2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enumerativ aufgeführt werden, insbesondere</a:t>
            </a:r>
          </a:p>
          <a:p>
            <a:pPr algn="l"/>
            <a:r>
              <a:rPr lang="de-DE" sz="1800" b="0" i="0" u="none" strike="noStrike" baseline="0" dirty="0">
                <a:latin typeface="Arial" panose="020B0604020202020204" pitchFamily="34" charset="0"/>
              </a:rPr>
              <a:t>Verstöße, die </a:t>
            </a:r>
            <a:r>
              <a:rPr lang="de-DE" sz="1800" b="1" i="0" u="none" strike="noStrike" baseline="0" dirty="0">
                <a:latin typeface="Arial" panose="020B0604020202020204" pitchFamily="34" charset="0"/>
              </a:rPr>
              <a:t>strafbewehrt</a:t>
            </a:r>
            <a:r>
              <a:rPr lang="de-DE" sz="1800" b="0" i="0" u="none" strike="noStrike" baseline="0" dirty="0">
                <a:latin typeface="Arial" panose="020B0604020202020204" pitchFamily="34" charset="0"/>
              </a:rPr>
              <a:t> sind also alle Verstöße gegen Vorschriften des Strafgesetzbuches (z.B. Beleidigung, üble Nachrede, Körperverletzung, Unterschlagung, Untreue, Vorenthaltung von Sozialversicherungsleistungen oder Lohnwucher), aber auch Verstöße gegen die Strafvorschriften, die nicht im StGB zu finden sind (z.B. § in 119 BetrVG; § 23 ArbZG). Verstöße, die bußgeldbewehrt sind, soweit die verletzte Vorschrift dem Schutz von Leben, Leib oder Gesundheit oder dem Schutz der Rechte von Beschäftigten oder der Vertretungsorgane dient (z.B. § 22 ArbZG, § 121 BetrVG).</a:t>
            </a:r>
            <a:endParaRPr lang="de-DE" dirty="0"/>
          </a:p>
        </p:txBody>
      </p:sp>
      <p:sp>
        <p:nvSpPr>
          <p:cNvPr id="4" name="Fußzeilenplatzhalter 3">
            <a:extLst>
              <a:ext uri="{FF2B5EF4-FFF2-40B4-BE49-F238E27FC236}">
                <a16:creationId xmlns:a16="http://schemas.microsoft.com/office/drawing/2014/main" id="{3735647E-BAF5-A475-423B-C7CFA260169C}"/>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26816252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5658C2-A240-A105-B8E9-3B433F261A95}"/>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Sachlicher Anwendungsbereich</a:t>
            </a:r>
            <a:endParaRPr lang="de-DE" dirty="0"/>
          </a:p>
        </p:txBody>
      </p:sp>
      <p:sp>
        <p:nvSpPr>
          <p:cNvPr id="3" name="Inhaltsplatzhalter 2">
            <a:extLst>
              <a:ext uri="{FF2B5EF4-FFF2-40B4-BE49-F238E27FC236}">
                <a16:creationId xmlns:a16="http://schemas.microsoft.com/office/drawing/2014/main" id="{E5F009B8-7AB8-5A9F-8CF1-BE0AF0CDEE4B}"/>
              </a:ext>
            </a:extLst>
          </p:cNvPr>
          <p:cNvSpPr>
            <a:spLocks noGrp="1"/>
          </p:cNvSpPr>
          <p:nvPr>
            <p:ph idx="1"/>
          </p:nvPr>
        </p:nvSpPr>
        <p:spPr/>
        <p:txBody>
          <a:bodyPr/>
          <a:lstStyle/>
          <a:p>
            <a:pPr marL="0" indent="0" algn="l">
              <a:buNone/>
            </a:pPr>
            <a:r>
              <a:rPr lang="de-DE" sz="1800" b="1" i="0" u="none" strike="noStrike" baseline="0" dirty="0">
                <a:latin typeface="Arial" panose="020B0604020202020204" pitchFamily="34" charset="0"/>
              </a:rPr>
              <a:t>Verstöße, die bußgeldbewehrt sind</a:t>
            </a:r>
            <a:r>
              <a:rPr lang="de-DE" sz="1800" b="0" i="0" u="none" strike="noStrike" baseline="0" dirty="0">
                <a:latin typeface="Arial" panose="020B0604020202020204" pitchFamily="34" charset="0"/>
              </a:rPr>
              <a:t>, soweit die verletzte Vorschrift dem Schutz von Leben, Leib oder Gesundheit oder dem Schutz der Rechte von Beschäftigten oder der Vertretungsorgane dient</a:t>
            </a:r>
            <a:endParaRPr lang="de-DE" dirty="0"/>
          </a:p>
        </p:txBody>
      </p:sp>
      <p:sp>
        <p:nvSpPr>
          <p:cNvPr id="4" name="Fußzeilenplatzhalter 3">
            <a:extLst>
              <a:ext uri="{FF2B5EF4-FFF2-40B4-BE49-F238E27FC236}">
                <a16:creationId xmlns:a16="http://schemas.microsoft.com/office/drawing/2014/main" id="{FC1BB13E-B5B7-B383-0625-47F2EDAB1B65}"/>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20936144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74423-4BA1-8B82-8A79-10048F60BFB7}"/>
              </a:ext>
            </a:extLst>
          </p:cNvPr>
          <p:cNvSpPr>
            <a:spLocks noGrp="1"/>
          </p:cNvSpPr>
          <p:nvPr>
            <p:ph type="title"/>
          </p:nvPr>
        </p:nvSpPr>
        <p:spPr/>
        <p:txBody>
          <a:bodyPr/>
          <a:lstStyle/>
          <a:p>
            <a:pPr marL="0" marR="0" lvl="0" indent="0" defTabSz="914400" rtl="0" eaLnBrk="1" fontAlgn="auto" latinLnBrk="0" hangingPunct="1">
              <a:lnSpc>
                <a:spcPct val="100000"/>
              </a:lnSpc>
              <a:spcBef>
                <a:spcPts val="600"/>
              </a:spcBef>
              <a:spcAft>
                <a:spcPts val="600"/>
              </a:spcAft>
              <a:tabLst/>
              <a:defRPr/>
            </a:pPr>
            <a:r>
              <a:rPr kumimoji="0" lang="de-DE" sz="1800"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t>Meldung und Offenlegung</a:t>
            </a:r>
            <a:br>
              <a:rPr kumimoji="0" lang="de-DE" sz="1800" b="0"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br>
            <a:endParaRPr lang="de-DE" dirty="0"/>
          </a:p>
        </p:txBody>
      </p:sp>
      <p:sp>
        <p:nvSpPr>
          <p:cNvPr id="3" name="Inhaltsplatzhalter 2">
            <a:extLst>
              <a:ext uri="{FF2B5EF4-FFF2-40B4-BE49-F238E27FC236}">
                <a16:creationId xmlns:a16="http://schemas.microsoft.com/office/drawing/2014/main" id="{CDDB3C27-41B1-30EC-FEA9-8FFDF68CC814}"/>
              </a:ext>
            </a:extLst>
          </p:cNvPr>
          <p:cNvSpPr>
            <a:spLocks noGrp="1"/>
          </p:cNvSpPr>
          <p:nvPr>
            <p:ph idx="1"/>
          </p:nvPr>
        </p:nvSpPr>
        <p:spPr/>
        <p:txBody>
          <a:bodyPr/>
          <a:lstStyle/>
          <a:p>
            <a:pPr marL="0" indent="0" algn="l">
              <a:buNone/>
            </a:pPr>
            <a:r>
              <a:rPr lang="de-DE" sz="1800" b="0" i="0" u="none" strike="noStrike" baseline="0" dirty="0">
                <a:latin typeface="Arial" panose="020B0604020202020204" pitchFamily="34" charset="0"/>
              </a:rPr>
              <a:t>Die genannten Sachverhalte können gemeldet oder unter bestimmten Voraussetzungen offengelegt werden.</a:t>
            </a:r>
          </a:p>
          <a:p>
            <a:pPr marL="0" indent="0" algn="l">
              <a:buNone/>
            </a:pPr>
            <a:r>
              <a:rPr lang="de-DE" sz="1800" b="1" i="0" u="none" strike="noStrike" baseline="0" dirty="0">
                <a:latin typeface="Arial" panose="020B0604020202020204" pitchFamily="34" charset="0"/>
              </a:rPr>
              <a:t>„Meldungen</a:t>
            </a:r>
            <a:r>
              <a:rPr lang="de-DE" sz="1800" b="0" i="0" u="none" strike="noStrike" baseline="0" dirty="0">
                <a:latin typeface="Arial" panose="020B0604020202020204" pitchFamily="34" charset="0"/>
              </a:rPr>
              <a:t>“ </a:t>
            </a:r>
            <a:r>
              <a:rPr lang="de-DE" sz="1800" b="0" i="0" u="none" strike="noStrike" baseline="0" dirty="0" err="1">
                <a:latin typeface="Arial" panose="020B0604020202020204" pitchFamily="34" charset="0"/>
              </a:rPr>
              <a:t>i.S.d</a:t>
            </a:r>
            <a:r>
              <a:rPr lang="de-DE" sz="1800" b="0" i="0" u="none" strike="noStrike" baseline="0" dirty="0">
                <a:latin typeface="Arial" panose="020B0604020202020204" pitchFamily="34" charset="0"/>
              </a:rPr>
              <a:t>. § 2 Abs. 1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sind gemäß § 3 Abs. 4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Mitteilungen von Informationen über Verstöße an </a:t>
            </a:r>
            <a:r>
              <a:rPr lang="de-DE" sz="1800" b="1" i="0" u="none" strike="noStrike" baseline="0" dirty="0">
                <a:latin typeface="Arial" panose="020B0604020202020204" pitchFamily="34" charset="0"/>
              </a:rPr>
              <a:t>interne Meldestellen </a:t>
            </a:r>
            <a:r>
              <a:rPr lang="de-DE" sz="1800" b="0" i="0" u="none" strike="noStrike" baseline="0" dirty="0" err="1">
                <a:latin typeface="Arial" panose="020B0604020202020204" pitchFamily="34" charset="0"/>
              </a:rPr>
              <a:t>i.S.d</a:t>
            </a:r>
            <a:r>
              <a:rPr lang="de-DE" sz="1800" b="0" i="0" u="none" strike="noStrike" baseline="0" dirty="0">
                <a:latin typeface="Arial" panose="020B0604020202020204" pitchFamily="34" charset="0"/>
              </a:rPr>
              <a:t>. § 12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oder </a:t>
            </a:r>
            <a:r>
              <a:rPr lang="de-DE" sz="1800" b="1" i="0" u="none" strike="noStrike" baseline="0" dirty="0">
                <a:latin typeface="Arial" panose="020B0604020202020204" pitchFamily="34" charset="0"/>
              </a:rPr>
              <a:t>externe Meldestellen </a:t>
            </a:r>
            <a:r>
              <a:rPr lang="de-DE" sz="1800" b="0" i="0" u="none" strike="noStrike" baseline="0" dirty="0" err="1">
                <a:latin typeface="Arial" panose="020B0604020202020204" pitchFamily="34" charset="0"/>
              </a:rPr>
              <a:t>i.S.d</a:t>
            </a:r>
            <a:r>
              <a:rPr lang="de-DE" sz="1800" b="0" i="0" u="none" strike="noStrike" baseline="0" dirty="0">
                <a:latin typeface="Arial" panose="020B0604020202020204" pitchFamily="34" charset="0"/>
              </a:rPr>
              <a:t>. §§ 19 bis 24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(siehe dazu unten 3.). </a:t>
            </a:r>
          </a:p>
          <a:p>
            <a:pPr marL="0" indent="0" algn="l">
              <a:buNone/>
            </a:pPr>
            <a:r>
              <a:rPr lang="de-DE" sz="1800" b="1" i="0" u="none" strike="noStrike" baseline="0" dirty="0">
                <a:latin typeface="Arial" panose="020B0604020202020204" pitchFamily="34" charset="0"/>
              </a:rPr>
              <a:t>„Offenlegung“ </a:t>
            </a:r>
            <a:r>
              <a:rPr lang="de-DE" sz="1800" b="0" i="0" u="none" strike="noStrike" baseline="0" dirty="0" err="1">
                <a:latin typeface="Arial" panose="020B0604020202020204" pitchFamily="34" charset="0"/>
              </a:rPr>
              <a:t>i.S.d</a:t>
            </a:r>
            <a:r>
              <a:rPr lang="de-DE" sz="1800" b="0" i="0" u="none" strike="noStrike" baseline="0" dirty="0">
                <a:latin typeface="Arial" panose="020B0604020202020204" pitchFamily="34" charset="0"/>
              </a:rPr>
              <a:t>. § 2 Abs. 1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bezeichnet nach § 3 Abs. 5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das Zugänglichmachen von Informationen oder Verstöße gegenüber </a:t>
            </a:r>
            <a:r>
              <a:rPr lang="de-DE" sz="1800" b="1" i="0" u="none" strike="noStrike" baseline="0" dirty="0">
                <a:latin typeface="Arial" panose="020B0604020202020204" pitchFamily="34" charset="0"/>
              </a:rPr>
              <a:t>der Öffentlichkeit </a:t>
            </a:r>
            <a:r>
              <a:rPr lang="de-DE" sz="1800" b="0" i="0" u="none" strike="noStrike" baseline="0" dirty="0">
                <a:latin typeface="Arial" panose="020B0604020202020204" pitchFamily="34" charset="0"/>
              </a:rPr>
              <a:t>(Presse, Internet, TV etc.; s.u. 5.).</a:t>
            </a:r>
            <a:endParaRPr lang="de-DE" dirty="0"/>
          </a:p>
        </p:txBody>
      </p:sp>
      <p:sp>
        <p:nvSpPr>
          <p:cNvPr id="4" name="Fußzeilenplatzhalter 3">
            <a:extLst>
              <a:ext uri="{FF2B5EF4-FFF2-40B4-BE49-F238E27FC236}">
                <a16:creationId xmlns:a16="http://schemas.microsoft.com/office/drawing/2014/main" id="{16895B2F-C6CA-B84B-1D8B-490706BBED3A}"/>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1081618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5480B-F105-BA3F-4589-0A87A5F597B0}"/>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Vereinbarung über Vorauszahlungen</a:t>
            </a:r>
            <a:endParaRPr lang="de-DE" dirty="0"/>
          </a:p>
        </p:txBody>
      </p:sp>
      <p:sp>
        <p:nvSpPr>
          <p:cNvPr id="3" name="Inhaltsplatzhalter 2">
            <a:extLst>
              <a:ext uri="{FF2B5EF4-FFF2-40B4-BE49-F238E27FC236}">
                <a16:creationId xmlns:a16="http://schemas.microsoft.com/office/drawing/2014/main" id="{B4AB8832-951F-8CDC-A49C-F484B3A5396A}"/>
              </a:ext>
            </a:extLst>
          </p:cNvPr>
          <p:cNvSpPr>
            <a:spLocks noGrp="1"/>
          </p:cNvSpPr>
          <p:nvPr>
            <p:ph idx="1"/>
          </p:nvPr>
        </p:nvSpPr>
        <p:spPr/>
        <p:txBody>
          <a:bodyPr/>
          <a:lstStyle/>
          <a:p>
            <a:pPr marL="0" indent="0">
              <a:buNone/>
            </a:pPr>
            <a:r>
              <a:rPr lang="de-DE" dirty="0"/>
              <a:t>Der Vorauszahlungsbetrag muss daher nicht für die jeweils anfallenden Betriebskostenarten </a:t>
            </a:r>
            <a:r>
              <a:rPr lang="de-DE" dirty="0">
                <a:solidFill>
                  <a:srgbClr val="3D5D72"/>
                </a:solidFill>
              </a:rPr>
              <a:t>e</a:t>
            </a:r>
            <a:r>
              <a:rPr kumimoji="0" lang="de-DE" sz="1800" b="0" i="0" u="none" strike="noStrike" kern="1200" cap="none" spc="0" normalizeH="0" baseline="0" noProof="0" dirty="0" err="1">
                <a:ln>
                  <a:noFill/>
                </a:ln>
                <a:solidFill>
                  <a:srgbClr val="3D5D72"/>
                </a:solidFill>
                <a:effectLst/>
                <a:uLnTx/>
                <a:uFillTx/>
                <a:latin typeface="Arial" panose="020B0604020202020204" pitchFamily="34" charset="0"/>
                <a:ea typeface="+mn-ea"/>
                <a:cs typeface="Arial" panose="020B0604020202020204" pitchFamily="34" charset="0"/>
              </a:rPr>
              <a:t>inzeln</a:t>
            </a:r>
            <a:r>
              <a:rPr kumimoji="0" lang="de-DE" sz="1800" b="0"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t> ausgewiesen sein, sondern es reicht aus einem einheitlichen Betrag für die unter die Umlage fallenden Kosten anzugeben (vgl. Langenberg/ </a:t>
            </a:r>
            <a:r>
              <a:rPr kumimoji="0" lang="de-DE" sz="1800" b="0" i="0" u="none" strike="noStrike" kern="1200" cap="none" spc="0" normalizeH="0" baseline="0" noProof="0" dirty="0" err="1">
                <a:ln>
                  <a:noFill/>
                </a:ln>
                <a:solidFill>
                  <a:srgbClr val="3D5D72"/>
                </a:solidFill>
                <a:effectLst/>
                <a:uLnTx/>
                <a:uFillTx/>
                <a:latin typeface="Arial" panose="020B0604020202020204" pitchFamily="34" charset="0"/>
                <a:ea typeface="+mn-ea"/>
                <a:cs typeface="Arial" panose="020B0604020202020204" pitchFamily="34" charset="0"/>
              </a:rPr>
              <a:t>Zehelein</a:t>
            </a:r>
            <a:r>
              <a:rPr kumimoji="0" lang="de-DE" sz="1800" b="0"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t>, Betriebskosten- und Heizkostenrecht, E. </a:t>
            </a:r>
            <a:r>
              <a:rPr kumimoji="0" lang="de-DE" sz="1800" b="0" i="0" u="none" strike="noStrike" kern="1200" cap="none" spc="0" normalizeH="0" baseline="0" noProof="0" dirty="0" err="1">
                <a:ln>
                  <a:noFill/>
                </a:ln>
                <a:solidFill>
                  <a:srgbClr val="3D5D72"/>
                </a:solidFill>
                <a:effectLst/>
                <a:uLnTx/>
                <a:uFillTx/>
                <a:latin typeface="Arial" panose="020B0604020202020204" pitchFamily="34" charset="0"/>
                <a:ea typeface="+mn-ea"/>
                <a:cs typeface="Arial" panose="020B0604020202020204" pitchFamily="34" charset="0"/>
              </a:rPr>
              <a:t>Rn</a:t>
            </a:r>
            <a:r>
              <a:rPr kumimoji="0" lang="de-DE" sz="1800" b="0"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t>. 7).</a:t>
            </a:r>
            <a:endParaRPr lang="de-DE" dirty="0"/>
          </a:p>
        </p:txBody>
      </p:sp>
      <p:sp>
        <p:nvSpPr>
          <p:cNvPr id="4" name="Fußzeilenplatzhalter 3">
            <a:extLst>
              <a:ext uri="{FF2B5EF4-FFF2-40B4-BE49-F238E27FC236}">
                <a16:creationId xmlns:a16="http://schemas.microsoft.com/office/drawing/2014/main" id="{96733FDA-EB83-FA33-6C87-907E06D2C6D5}"/>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6926446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E072B1-6EE0-85ED-A4E9-592260EA40EB}"/>
              </a:ext>
            </a:extLst>
          </p:cNvPr>
          <p:cNvSpPr>
            <a:spLocks noGrp="1"/>
          </p:cNvSpPr>
          <p:nvPr>
            <p:ph type="title"/>
          </p:nvPr>
        </p:nvSpPr>
        <p:spPr/>
        <p:txBody>
          <a:bodyPr/>
          <a:lstStyle/>
          <a:p>
            <a:r>
              <a:rPr lang="de-DE" dirty="0"/>
              <a:t>Meldeverfahren</a:t>
            </a:r>
          </a:p>
        </p:txBody>
      </p:sp>
      <p:sp>
        <p:nvSpPr>
          <p:cNvPr id="3" name="Inhaltsplatzhalter 2">
            <a:extLst>
              <a:ext uri="{FF2B5EF4-FFF2-40B4-BE49-F238E27FC236}">
                <a16:creationId xmlns:a16="http://schemas.microsoft.com/office/drawing/2014/main" id="{9219CD16-E48B-8576-B27B-2412906EBF08}"/>
              </a:ext>
            </a:extLst>
          </p:cNvPr>
          <p:cNvSpPr>
            <a:spLocks noGrp="1"/>
          </p:cNvSpPr>
          <p:nvPr>
            <p:ph idx="1"/>
          </p:nvPr>
        </p:nvSpPr>
        <p:spPr/>
        <p:txBody>
          <a:bodyPr/>
          <a:lstStyle/>
          <a:p>
            <a:pPr marL="0" indent="0" algn="l">
              <a:buNone/>
            </a:pPr>
            <a:r>
              <a:rPr lang="de-DE" sz="1800" b="0" i="0" u="none" strike="noStrike" baseline="0" dirty="0">
                <a:latin typeface="Arial" panose="020B0604020202020204" pitchFamily="34" charset="0"/>
              </a:rPr>
              <a:t>a) Pflicht zur Einrichtung </a:t>
            </a:r>
            <a:r>
              <a:rPr lang="de-DE" sz="1800" b="1" i="0" u="none" strike="noStrike" baseline="0" dirty="0">
                <a:latin typeface="Arial" panose="020B0604020202020204" pitchFamily="34" charset="0"/>
              </a:rPr>
              <a:t>interner Meldestellen</a:t>
            </a:r>
          </a:p>
          <a:p>
            <a:pPr marL="0" indent="0" algn="l">
              <a:buNone/>
            </a:pPr>
            <a:r>
              <a:rPr lang="de-DE" sz="1800" b="0" i="0" u="none" strike="noStrike" baseline="0" dirty="0">
                <a:latin typeface="Arial" panose="020B0604020202020204" pitchFamily="34" charset="0"/>
              </a:rPr>
              <a:t>Nach § 12 Abs. 1 Satz 1 haben „Beschäftigungsgeber“ ab einer bestimmten Beschäftigtenzahl (s.u.) dafür zu sorgen, dass bei ihnen mindestens eine Stelle für interne Meldungen eingerichtet ist und betrieben wird, an die sich Beschäftigte zur Meldung an Verstößen wenden können.</a:t>
            </a:r>
            <a:r>
              <a:rPr lang="de-DE" sz="800" b="0" i="0" u="none" strike="noStrike" baseline="0" dirty="0">
                <a:latin typeface="Arial" panose="020B0604020202020204" pitchFamily="34" charset="0"/>
              </a:rPr>
              <a:t> </a:t>
            </a:r>
            <a:r>
              <a:rPr lang="de-DE" sz="1800" b="0" i="0" u="none" strike="noStrike" baseline="0" dirty="0">
                <a:latin typeface="Arial" panose="020B0604020202020204" pitchFamily="34" charset="0"/>
              </a:rPr>
              <a:t>Für kommunale und kreiseigene Unternehmen gibt es eine Sonderregelung.</a:t>
            </a:r>
            <a:endParaRPr lang="de-DE" dirty="0"/>
          </a:p>
        </p:txBody>
      </p:sp>
      <p:sp>
        <p:nvSpPr>
          <p:cNvPr id="4" name="Fußzeilenplatzhalter 3">
            <a:extLst>
              <a:ext uri="{FF2B5EF4-FFF2-40B4-BE49-F238E27FC236}">
                <a16:creationId xmlns:a16="http://schemas.microsoft.com/office/drawing/2014/main" id="{0D4687FD-187E-AA4E-B09B-726B27C3E32B}"/>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19490313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F303-8B8B-E68D-1D7D-82F465337537}"/>
              </a:ext>
            </a:extLst>
          </p:cNvPr>
          <p:cNvSpPr>
            <a:spLocks noGrp="1"/>
          </p:cNvSpPr>
          <p:nvPr>
            <p:ph type="title"/>
          </p:nvPr>
        </p:nvSpPr>
        <p:spPr/>
        <p:txBody>
          <a:bodyPr/>
          <a:lstStyle/>
          <a:p>
            <a:pPr marL="0" marR="0" lvl="0" indent="0" defTabSz="914400" rtl="0" eaLnBrk="1" fontAlgn="auto" latinLnBrk="0" hangingPunct="1">
              <a:lnSpc>
                <a:spcPct val="100000"/>
              </a:lnSpc>
              <a:spcBef>
                <a:spcPts val="600"/>
              </a:spcBef>
              <a:spcAft>
                <a:spcPts val="600"/>
              </a:spcAft>
              <a:tabLst/>
              <a:defRPr/>
            </a:pPr>
            <a:r>
              <a:rPr kumimoji="0" lang="de-DE" sz="1800" b="1"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t>Umsetzungspflicht nach Beschäftigtenzahl</a:t>
            </a:r>
            <a:br>
              <a:rPr kumimoji="0" lang="de-DE" sz="1800" b="1"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br>
            <a:endParaRPr lang="de-DE" dirty="0"/>
          </a:p>
        </p:txBody>
      </p:sp>
      <p:sp>
        <p:nvSpPr>
          <p:cNvPr id="3" name="Inhaltsplatzhalter 2">
            <a:extLst>
              <a:ext uri="{FF2B5EF4-FFF2-40B4-BE49-F238E27FC236}">
                <a16:creationId xmlns:a16="http://schemas.microsoft.com/office/drawing/2014/main" id="{282C538F-B338-D1C6-E311-AD6C6AE14041}"/>
              </a:ext>
            </a:extLst>
          </p:cNvPr>
          <p:cNvSpPr>
            <a:spLocks noGrp="1"/>
          </p:cNvSpPr>
          <p:nvPr>
            <p:ph idx="1"/>
          </p:nvPr>
        </p:nvSpPr>
        <p:spPr/>
        <p:txBody>
          <a:bodyPr/>
          <a:lstStyle/>
          <a:p>
            <a:pPr marL="0" indent="0" algn="l">
              <a:buNone/>
            </a:pPr>
            <a:r>
              <a:rPr lang="de-DE" sz="1800" b="0" i="0" u="none" strike="noStrike" baseline="0" dirty="0">
                <a:latin typeface="Arial" panose="020B0604020202020204" pitchFamily="34" charset="0"/>
              </a:rPr>
              <a:t>Damit ist das Gesetz grundsätzlich von allen privaten und öffentlichen Arbeitgebern zu beachten.</a:t>
            </a:r>
          </a:p>
          <a:p>
            <a:pPr algn="l"/>
            <a:r>
              <a:rPr lang="de-DE" sz="1800" b="0" i="0" u="none" strike="noStrike" baseline="0" dirty="0">
                <a:latin typeface="Arial" panose="020B0604020202020204" pitchFamily="34" charset="0"/>
              </a:rPr>
              <a:t>bis 49 Beschäftigte keine Pflicht zur Einrichtung einer Meldestelle</a:t>
            </a:r>
          </a:p>
          <a:p>
            <a:pPr algn="l"/>
            <a:r>
              <a:rPr lang="de-DE" sz="1800" b="1" i="0" u="none" strike="noStrike" baseline="0" dirty="0">
                <a:latin typeface="Arial" panose="020B0604020202020204" pitchFamily="34" charset="0"/>
              </a:rPr>
              <a:t>50 bis 249 Beschäftigte Pflicht zur Einrichtung einer internen Meldestelle</a:t>
            </a:r>
            <a:r>
              <a:rPr lang="de-DE" sz="1800" b="0" i="0" u="none" strike="noStrike" baseline="0" dirty="0">
                <a:latin typeface="Arial" panose="020B0604020202020204" pitchFamily="34" charset="0"/>
              </a:rPr>
              <a:t> </a:t>
            </a:r>
            <a:r>
              <a:rPr lang="de-DE" sz="1800" b="0" i="0" u="sng" strike="noStrike" baseline="0" dirty="0">
                <a:solidFill>
                  <a:srgbClr val="FF0000"/>
                </a:solidFill>
                <a:latin typeface="Arial" panose="020B0604020202020204" pitchFamily="34" charset="0"/>
              </a:rPr>
              <a:t>bis 17.12.2023</a:t>
            </a:r>
          </a:p>
          <a:p>
            <a:pPr algn="l"/>
            <a:r>
              <a:rPr lang="de-DE" sz="1800" b="0" i="0" u="none" strike="noStrike" baseline="0" dirty="0">
                <a:latin typeface="Arial" panose="020B0604020202020204" pitchFamily="34" charset="0"/>
              </a:rPr>
              <a:t>ab 250 Beschäftigte Pflicht zur Einrichtung der internen Meldestelle ab Inkrafttreten des Gesetzes im Juni 2023</a:t>
            </a:r>
            <a:endParaRPr lang="de-DE" dirty="0"/>
          </a:p>
        </p:txBody>
      </p:sp>
      <p:sp>
        <p:nvSpPr>
          <p:cNvPr id="4" name="Fußzeilenplatzhalter 3">
            <a:extLst>
              <a:ext uri="{FF2B5EF4-FFF2-40B4-BE49-F238E27FC236}">
                <a16:creationId xmlns:a16="http://schemas.microsoft.com/office/drawing/2014/main" id="{17629D88-8BBA-9247-F954-935A7697832A}"/>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12829383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26745-0666-470E-0E63-841893FC0C79}"/>
              </a:ext>
            </a:extLst>
          </p:cNvPr>
          <p:cNvSpPr>
            <a:spLocks noGrp="1"/>
          </p:cNvSpPr>
          <p:nvPr>
            <p:ph type="title"/>
          </p:nvPr>
        </p:nvSpPr>
        <p:spPr/>
        <p:txBody>
          <a:bodyPr/>
          <a:lstStyle/>
          <a:p>
            <a:r>
              <a:rPr lang="de-DE" dirty="0"/>
              <a:t>Sonstiges</a:t>
            </a:r>
          </a:p>
        </p:txBody>
      </p:sp>
      <p:sp>
        <p:nvSpPr>
          <p:cNvPr id="3" name="Inhaltsplatzhalter 2">
            <a:extLst>
              <a:ext uri="{FF2B5EF4-FFF2-40B4-BE49-F238E27FC236}">
                <a16:creationId xmlns:a16="http://schemas.microsoft.com/office/drawing/2014/main" id="{80B75278-3312-F5C5-9E28-27A59CF471FD}"/>
              </a:ext>
            </a:extLst>
          </p:cNvPr>
          <p:cNvSpPr>
            <a:spLocks noGrp="1"/>
          </p:cNvSpPr>
          <p:nvPr>
            <p:ph idx="1"/>
          </p:nvPr>
        </p:nvSpPr>
        <p:spPr/>
        <p:txBody>
          <a:bodyPr/>
          <a:lstStyle/>
          <a:p>
            <a:pPr marL="0" indent="0" algn="l">
              <a:buNone/>
            </a:pPr>
            <a:r>
              <a:rPr lang="de-DE" sz="1800" b="0" i="0" u="none" strike="noStrike" baseline="0" dirty="0">
                <a:latin typeface="Arial" panose="020B0604020202020204" pitchFamily="34" charset="0"/>
              </a:rPr>
              <a:t>Nach § 14 Abs. 2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können </a:t>
            </a:r>
            <a:r>
              <a:rPr lang="de-DE" sz="1800" b="1" i="0" u="none" strike="noStrike" baseline="0" dirty="0">
                <a:latin typeface="Arial" panose="020B0604020202020204" pitchFamily="34" charset="0"/>
              </a:rPr>
              <a:t>mehrere private Beschäftigungsgeber </a:t>
            </a:r>
            <a:r>
              <a:rPr lang="de-DE" sz="1800" b="0" i="0" u="none" strike="noStrike" baseline="0" dirty="0">
                <a:latin typeface="Arial" panose="020B0604020202020204" pitchFamily="34" charset="0"/>
              </a:rPr>
              <a:t>mit in der Regel 50 bis 249 Beschäftigten (zur Zählweise s.o.) für die Entgegennahme von Meldungen und die im Gesetz vorgesehenen Maßnahmen eine </a:t>
            </a:r>
            <a:r>
              <a:rPr lang="de-DE" sz="1800" b="1" i="0" u="none" strike="noStrike" baseline="0" dirty="0">
                <a:latin typeface="Arial" panose="020B0604020202020204" pitchFamily="34" charset="0"/>
              </a:rPr>
              <a:t>gemeinsame Stelle einrichten </a:t>
            </a:r>
            <a:r>
              <a:rPr lang="de-DE" sz="1800" b="0" i="0" u="none" strike="noStrike" baseline="0" dirty="0">
                <a:latin typeface="Arial" panose="020B0604020202020204" pitchFamily="34" charset="0"/>
              </a:rPr>
              <a:t>und betreiben.</a:t>
            </a:r>
          </a:p>
          <a:p>
            <a:pPr marL="0" indent="0" algn="l">
              <a:buNone/>
            </a:pPr>
            <a:r>
              <a:rPr lang="de-DE" sz="1800" b="0" i="0" u="none" strike="noStrike" baseline="0" dirty="0">
                <a:latin typeface="Arial" panose="020B0604020202020204" pitchFamily="34" charset="0"/>
              </a:rPr>
              <a:t>Nach der Gesetzesbegründung soll in kleineren Unternehmen – ohne das näher zu spezifizieren – ein </a:t>
            </a:r>
            <a:r>
              <a:rPr lang="de-DE" sz="1800" b="1" i="0" u="none" strike="noStrike" baseline="0" dirty="0">
                <a:latin typeface="Arial" panose="020B0604020202020204" pitchFamily="34" charset="0"/>
              </a:rPr>
              <a:t>Mitarbeiter mit Doppelfunktion</a:t>
            </a:r>
            <a:r>
              <a:rPr lang="de-DE" sz="1800" b="0" i="0" u="none" strike="noStrike" baseline="0" dirty="0">
                <a:latin typeface="Arial" panose="020B0604020202020204" pitchFamily="34" charset="0"/>
              </a:rPr>
              <a:t>, z.B. </a:t>
            </a:r>
            <a:r>
              <a:rPr lang="de-DE" sz="1800" b="0" i="0" u="none" strike="noStrike" baseline="0" dirty="0" err="1">
                <a:latin typeface="Arial" panose="020B0604020202020204" pitchFamily="34" charset="0"/>
              </a:rPr>
              <a:t>Compliancebeauftragte</a:t>
            </a:r>
            <a:r>
              <a:rPr lang="de-DE" sz="1800" b="0" i="0" u="none" strike="noStrike" baseline="0" dirty="0">
                <a:latin typeface="Arial" panose="020B0604020202020204" pitchFamily="34" charset="0"/>
              </a:rPr>
              <a:t>(r), Integrationsbeauftragte(r), oder AGG-Beschwerdestelle, auch als interne Meldestelle fungieren können.</a:t>
            </a:r>
            <a:endParaRPr lang="de-DE" dirty="0"/>
          </a:p>
        </p:txBody>
      </p:sp>
      <p:sp>
        <p:nvSpPr>
          <p:cNvPr id="4" name="Fußzeilenplatzhalter 3">
            <a:extLst>
              <a:ext uri="{FF2B5EF4-FFF2-40B4-BE49-F238E27FC236}">
                <a16:creationId xmlns:a16="http://schemas.microsoft.com/office/drawing/2014/main" id="{A957FF0D-7813-D759-9CC8-7B6F242F4864}"/>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41109914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8E87EF-B227-EA82-0201-CE5B2816BB59}"/>
              </a:ext>
            </a:extLst>
          </p:cNvPr>
          <p:cNvSpPr>
            <a:spLocks noGrp="1"/>
          </p:cNvSpPr>
          <p:nvPr>
            <p:ph type="title"/>
          </p:nvPr>
        </p:nvSpPr>
        <p:spPr/>
        <p:txBody>
          <a:bodyPr/>
          <a:lstStyle/>
          <a:p>
            <a:r>
              <a:rPr lang="de-DE" dirty="0"/>
              <a:t>Kommunale Wohnungsunternehmen- Ausnahmeregelung</a:t>
            </a:r>
          </a:p>
        </p:txBody>
      </p:sp>
      <p:sp>
        <p:nvSpPr>
          <p:cNvPr id="3" name="Inhaltsplatzhalter 2">
            <a:extLst>
              <a:ext uri="{FF2B5EF4-FFF2-40B4-BE49-F238E27FC236}">
                <a16:creationId xmlns:a16="http://schemas.microsoft.com/office/drawing/2014/main" id="{FAA8F6AA-DE6D-0594-BAA9-35F077140B27}"/>
              </a:ext>
            </a:extLst>
          </p:cNvPr>
          <p:cNvSpPr>
            <a:spLocks noGrp="1"/>
          </p:cNvSpPr>
          <p:nvPr>
            <p:ph idx="1"/>
          </p:nvPr>
        </p:nvSpPr>
        <p:spPr/>
        <p:txBody>
          <a:bodyPr/>
          <a:lstStyle/>
          <a:p>
            <a:pPr marL="0" indent="0" algn="l">
              <a:buNone/>
            </a:pPr>
            <a:r>
              <a:rPr lang="de-DE" sz="1800" b="0" i="0" u="none" strike="noStrike" baseline="0" dirty="0">
                <a:latin typeface="Arial" panose="020B0604020202020204" pitchFamily="34" charset="0"/>
              </a:rPr>
              <a:t>Für </a:t>
            </a:r>
            <a:r>
              <a:rPr lang="de-DE" sz="1800" b="1" i="0" u="none" strike="noStrike" baseline="0" dirty="0">
                <a:latin typeface="Arial" panose="020B0604020202020204" pitchFamily="34" charset="0"/>
              </a:rPr>
              <a:t>kommunale oder kreiseigene Unternehmen </a:t>
            </a:r>
            <a:r>
              <a:rPr lang="de-DE" sz="1800" b="0" i="0" u="none" strike="noStrike" baseline="0" dirty="0">
                <a:latin typeface="Arial" panose="020B0604020202020204" pitchFamily="34" charset="0"/>
              </a:rPr>
              <a:t>gibt es eine bedeutsame </a:t>
            </a:r>
            <a:r>
              <a:rPr lang="de-DE" sz="1800" b="0" i="0" u="sng" strike="noStrike" baseline="0" dirty="0">
                <a:solidFill>
                  <a:srgbClr val="FF0000"/>
                </a:solidFill>
                <a:latin typeface="Arial" panose="020B0604020202020204" pitchFamily="34" charset="0"/>
              </a:rPr>
              <a:t>Ausnahmeregelung</a:t>
            </a:r>
            <a:r>
              <a:rPr lang="de-DE" sz="1800" b="0" i="0" u="none" strike="noStrike" baseline="0" dirty="0">
                <a:latin typeface="Arial" panose="020B0604020202020204" pitchFamily="34" charset="0"/>
              </a:rPr>
              <a:t>.</a:t>
            </a:r>
          </a:p>
          <a:p>
            <a:pPr marL="0" indent="0" algn="l">
              <a:buNone/>
            </a:pPr>
            <a:r>
              <a:rPr lang="de-DE" sz="1800" b="0" i="0" u="none" strike="noStrike" baseline="0" dirty="0">
                <a:latin typeface="Arial" panose="020B0604020202020204" pitchFamily="34" charset="0"/>
              </a:rPr>
              <a:t>Gemäß § 12 Abs. 1 Satz 4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besteht </a:t>
            </a:r>
            <a:r>
              <a:rPr lang="de-DE" sz="1800" b="1" i="0" u="none" strike="noStrike" baseline="0" dirty="0">
                <a:latin typeface="Arial" panose="020B0604020202020204" pitchFamily="34" charset="0"/>
              </a:rPr>
              <a:t>keine Pflicht nach diesem Gesetz zur Einrichtung und zum Betrieb interner Meldestellen</a:t>
            </a:r>
            <a:r>
              <a:rPr lang="de-DE" sz="1800" b="0" i="0" u="none" strike="noStrike" baseline="0" dirty="0">
                <a:latin typeface="Arial" panose="020B0604020202020204" pitchFamily="34" charset="0"/>
              </a:rPr>
              <a:t> für Gemeinden und Gemeindeverbände und solche Beschäftigungsgeber, die im Eigentum oder unter der Kontrolle von Gemeinden und Gemeindeverbänden stehen. </a:t>
            </a:r>
            <a:r>
              <a:rPr lang="de-DE" sz="1800" b="1" i="0" u="none" strike="noStrike" baseline="0" dirty="0">
                <a:latin typeface="Arial" panose="020B0604020202020204" pitchFamily="34" charset="0"/>
              </a:rPr>
              <a:t>Es wird vielmehr auf die Regelungen des jeweiligen Landesrechts verwiesen</a:t>
            </a:r>
            <a:r>
              <a:rPr lang="de-DE" sz="1800" b="0" i="0" u="none" strike="noStrike" baseline="0" dirty="0">
                <a:latin typeface="Arial" panose="020B0604020202020204" pitchFamily="34" charset="0"/>
              </a:rPr>
              <a:t>. Landesrechtliche Regelungen dieser Art </a:t>
            </a:r>
            <a:r>
              <a:rPr lang="de-DE" sz="1800" b="0" i="0" u="none" strike="noStrike" baseline="0" dirty="0">
                <a:solidFill>
                  <a:srgbClr val="FF0000"/>
                </a:solidFill>
                <a:latin typeface="Arial" panose="020B0604020202020204" pitchFamily="34" charset="0"/>
              </a:rPr>
              <a:t>gibt es noch nicht</a:t>
            </a:r>
            <a:r>
              <a:rPr lang="de-DE" sz="1800" b="0" i="0" u="none" strike="noStrike" baseline="0" dirty="0">
                <a:latin typeface="Arial" panose="020B0604020202020204" pitchFamily="34" charset="0"/>
              </a:rPr>
              <a:t>.</a:t>
            </a:r>
            <a:endParaRPr lang="de-DE" dirty="0"/>
          </a:p>
        </p:txBody>
      </p:sp>
      <p:sp>
        <p:nvSpPr>
          <p:cNvPr id="4" name="Fußzeilenplatzhalter 3">
            <a:extLst>
              <a:ext uri="{FF2B5EF4-FFF2-40B4-BE49-F238E27FC236}">
                <a16:creationId xmlns:a16="http://schemas.microsoft.com/office/drawing/2014/main" id="{D5FB3688-47BE-0E8B-140C-022CD1B36883}"/>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1079623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07CDDC-A5F2-FD29-ACF3-7534559C6BD7}"/>
              </a:ext>
            </a:extLst>
          </p:cNvPr>
          <p:cNvSpPr>
            <a:spLocks noGrp="1"/>
          </p:cNvSpPr>
          <p:nvPr>
            <p:ph type="title"/>
          </p:nvPr>
        </p:nvSpPr>
        <p:spPr/>
        <p:txBody>
          <a:bodyPr/>
          <a:lstStyle/>
          <a:p>
            <a:r>
              <a:rPr lang="de-DE" dirty="0"/>
              <a:t>Die Einrichtung einer internen Stelle-</a:t>
            </a:r>
            <a:br>
              <a:rPr lang="de-DE" dirty="0"/>
            </a:br>
            <a:r>
              <a:rPr lang="de-DE" dirty="0"/>
              <a:t>auch Beauftragung eines externen Dienstleisters möglich</a:t>
            </a:r>
          </a:p>
        </p:txBody>
      </p:sp>
      <p:sp>
        <p:nvSpPr>
          <p:cNvPr id="3" name="Inhaltsplatzhalter 2">
            <a:extLst>
              <a:ext uri="{FF2B5EF4-FFF2-40B4-BE49-F238E27FC236}">
                <a16:creationId xmlns:a16="http://schemas.microsoft.com/office/drawing/2014/main" id="{0FF2C8DC-CFF0-F22F-ADFC-F881DD2A9752}"/>
              </a:ext>
            </a:extLst>
          </p:cNvPr>
          <p:cNvSpPr>
            <a:spLocks noGrp="1"/>
          </p:cNvSpPr>
          <p:nvPr>
            <p:ph idx="1"/>
          </p:nvPr>
        </p:nvSpPr>
        <p:spPr/>
        <p:txBody>
          <a:bodyPr/>
          <a:lstStyle/>
          <a:p>
            <a:pPr marL="0" indent="0" algn="l">
              <a:buNone/>
            </a:pPr>
            <a:r>
              <a:rPr lang="de-DE" sz="1800" b="0" i="0" u="none" strike="noStrike" baseline="0" dirty="0">
                <a:latin typeface="Arial" panose="020B0604020202020204" pitchFamily="34" charset="0"/>
              </a:rPr>
              <a:t>Nach § 14 Abs. 1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kann eine </a:t>
            </a:r>
            <a:r>
              <a:rPr lang="de-DE" sz="1800" b="1" i="0" u="none" strike="noStrike" baseline="0" dirty="0">
                <a:latin typeface="Arial" panose="020B0604020202020204" pitchFamily="34" charset="0"/>
              </a:rPr>
              <a:t>interne Meldestelle </a:t>
            </a:r>
            <a:r>
              <a:rPr lang="de-DE" sz="1800" b="0" i="0" u="none" strike="noStrike" baseline="0" dirty="0">
                <a:latin typeface="Arial" panose="020B0604020202020204" pitchFamily="34" charset="0"/>
              </a:rPr>
              <a:t>eingerichtet werden, in dem eine </a:t>
            </a:r>
            <a:r>
              <a:rPr lang="de-DE" sz="1800" b="1" i="0" u="none" strike="noStrike" baseline="0" dirty="0">
                <a:latin typeface="Arial" panose="020B0604020202020204" pitchFamily="34" charset="0"/>
              </a:rPr>
              <a:t>bei dem jeweiligen Beschäftigungsgeber </a:t>
            </a:r>
            <a:r>
              <a:rPr lang="de-DE" sz="1800" b="0" i="0" u="sng" strike="noStrike" baseline="0" dirty="0">
                <a:latin typeface="Arial" panose="020B0604020202020204" pitchFamily="34" charset="0"/>
              </a:rPr>
              <a:t>oder</a:t>
            </a:r>
            <a:r>
              <a:rPr lang="de-DE" sz="1800" b="0" i="0" u="none" strike="noStrike" baseline="0" dirty="0">
                <a:latin typeface="Arial" panose="020B0604020202020204" pitchFamily="34" charset="0"/>
              </a:rPr>
              <a:t> bei der jeweiligen Organisationseinheit beschäftigte Person, eine aus mehreren beschäftigten Personen bestehende Arbeitseinheit oder ein Dritter mit den Aufgaben einer internen Meldestelle betraut wird.</a:t>
            </a:r>
          </a:p>
          <a:p>
            <a:pPr marL="0" indent="0" algn="l">
              <a:buNone/>
            </a:pPr>
            <a:r>
              <a:rPr lang="de-DE" sz="1800" b="0" i="0" u="none" strike="noStrike" baseline="0" dirty="0">
                <a:latin typeface="Arial" panose="020B0604020202020204" pitchFamily="34" charset="0"/>
              </a:rPr>
              <a:t>„</a:t>
            </a:r>
            <a:r>
              <a:rPr lang="de-DE" sz="1800" b="1" i="0" u="none" strike="noStrike" baseline="0" dirty="0">
                <a:latin typeface="Arial" panose="020B0604020202020204" pitchFamily="34" charset="0"/>
              </a:rPr>
              <a:t>Interne Meldestelle“ heißt somit nicht, dass diese mit eigenen Arbeitnehmern besetzt sein muss. </a:t>
            </a:r>
          </a:p>
          <a:p>
            <a:pPr marL="0" indent="0" algn="l">
              <a:buNone/>
            </a:pPr>
            <a:r>
              <a:rPr lang="de-DE" sz="1800" b="0" i="0" u="none" strike="noStrike" baseline="0" dirty="0">
                <a:latin typeface="Arial" panose="020B0604020202020204" pitchFamily="34" charset="0"/>
              </a:rPr>
              <a:t>Es ist freie Organisationsentscheidung des Arbeitgebers, ob er diesen Weg geht oder einen </a:t>
            </a:r>
            <a:r>
              <a:rPr lang="de-DE" sz="1800" b="1" i="0" u="none" strike="noStrike" baseline="0" dirty="0">
                <a:latin typeface="Arial" panose="020B0604020202020204" pitchFamily="34" charset="0"/>
              </a:rPr>
              <a:t>externen Dienstleister </a:t>
            </a:r>
            <a:r>
              <a:rPr lang="de-DE" sz="1800" b="0" i="0" u="none" strike="noStrike" baseline="0" dirty="0">
                <a:latin typeface="Arial" panose="020B0604020202020204" pitchFamily="34" charset="0"/>
              </a:rPr>
              <a:t>beauftragt.</a:t>
            </a:r>
            <a:endParaRPr lang="de-DE" dirty="0"/>
          </a:p>
        </p:txBody>
      </p:sp>
      <p:sp>
        <p:nvSpPr>
          <p:cNvPr id="4" name="Fußzeilenplatzhalter 3">
            <a:extLst>
              <a:ext uri="{FF2B5EF4-FFF2-40B4-BE49-F238E27FC236}">
                <a16:creationId xmlns:a16="http://schemas.microsoft.com/office/drawing/2014/main" id="{A268E23E-B756-3155-CFF4-C581B12F01FC}"/>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2531347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62FEA-4F98-EFDA-AA27-CB35CDA473F2}"/>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Die Einrichtung einer internen Stelle-</a:t>
            </a:r>
            <a:b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br>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auch Beauftragung eines externen Dienstleisters möglich</a:t>
            </a:r>
            <a:endParaRPr lang="de-DE" dirty="0"/>
          </a:p>
        </p:txBody>
      </p:sp>
      <p:sp>
        <p:nvSpPr>
          <p:cNvPr id="3" name="Inhaltsplatzhalter 2">
            <a:extLst>
              <a:ext uri="{FF2B5EF4-FFF2-40B4-BE49-F238E27FC236}">
                <a16:creationId xmlns:a16="http://schemas.microsoft.com/office/drawing/2014/main" id="{AB92839D-C65C-C54D-F8C0-A7B607D8E7D5}"/>
              </a:ext>
            </a:extLst>
          </p:cNvPr>
          <p:cNvSpPr>
            <a:spLocks noGrp="1"/>
          </p:cNvSpPr>
          <p:nvPr>
            <p:ph idx="1"/>
          </p:nvPr>
        </p:nvSpPr>
        <p:spPr/>
        <p:txBody>
          <a:bodyPr/>
          <a:lstStyle/>
          <a:p>
            <a:pPr marL="0" indent="0" algn="l">
              <a:buNone/>
            </a:pPr>
            <a:r>
              <a:rPr lang="de-DE" sz="1800" b="0" i="0" u="none" strike="noStrike" baseline="0" dirty="0">
                <a:latin typeface="Arial" panose="020B0604020202020204" pitchFamily="34" charset="0"/>
              </a:rPr>
              <a:t>Er muss jedoch in diesem Fall in den vertraglichen Abmachungen sicherstellen, dass </a:t>
            </a:r>
            <a:r>
              <a:rPr lang="de-DE" sz="1800" b="1" i="0" u="none" strike="noStrike" baseline="0" dirty="0">
                <a:latin typeface="Arial" panose="020B0604020202020204" pitchFamily="34" charset="0"/>
              </a:rPr>
              <a:t>der externe Dienstleister </a:t>
            </a:r>
            <a:r>
              <a:rPr lang="de-DE" sz="1800" b="0" i="0" u="none" strike="noStrike" baseline="0" dirty="0">
                <a:latin typeface="Arial" panose="020B0604020202020204" pitchFamily="34" charset="0"/>
              </a:rPr>
              <a:t>nach den Regelungen des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agiert. </a:t>
            </a:r>
            <a:r>
              <a:rPr lang="de-DE" sz="1800" b="1" i="0" u="none" strike="noStrike" baseline="0" dirty="0">
                <a:latin typeface="Arial" panose="020B0604020202020204" pitchFamily="34" charset="0"/>
              </a:rPr>
              <a:t>Die Verantwortung dafür verbleibt beim „Beschäftigungsgeber“.</a:t>
            </a:r>
            <a:endParaRPr lang="de-DE" b="1" dirty="0"/>
          </a:p>
        </p:txBody>
      </p:sp>
      <p:sp>
        <p:nvSpPr>
          <p:cNvPr id="4" name="Fußzeilenplatzhalter 3">
            <a:extLst>
              <a:ext uri="{FF2B5EF4-FFF2-40B4-BE49-F238E27FC236}">
                <a16:creationId xmlns:a16="http://schemas.microsoft.com/office/drawing/2014/main" id="{0FFFF5A3-EB8D-06EF-6D43-FDC266CD5A56}"/>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8059671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5C8B2-CF9F-9D8F-1D28-13C114C90A3F}"/>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Die Einrichtung einer internen Stelle-</a:t>
            </a:r>
            <a:b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br>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auch Beauftragung eines externen Dienstleisters möglich</a:t>
            </a:r>
            <a:endParaRPr lang="de-DE" dirty="0"/>
          </a:p>
        </p:txBody>
      </p:sp>
      <p:sp>
        <p:nvSpPr>
          <p:cNvPr id="3" name="Inhaltsplatzhalter 2">
            <a:extLst>
              <a:ext uri="{FF2B5EF4-FFF2-40B4-BE49-F238E27FC236}">
                <a16:creationId xmlns:a16="http://schemas.microsoft.com/office/drawing/2014/main" id="{465BAA40-764B-578F-974F-981E4C1AADF4}"/>
              </a:ext>
            </a:extLst>
          </p:cNvPr>
          <p:cNvSpPr>
            <a:spLocks noGrp="1"/>
          </p:cNvSpPr>
          <p:nvPr>
            <p:ph idx="1"/>
          </p:nvPr>
        </p:nvSpPr>
        <p:spPr/>
        <p:txBody>
          <a:bodyPr/>
          <a:lstStyle/>
          <a:p>
            <a:pPr marL="0" indent="0" algn="l">
              <a:buNone/>
            </a:pPr>
            <a:r>
              <a:rPr lang="de-DE" sz="1800" b="0" i="0" u="none" strike="noStrike" baseline="0" dirty="0">
                <a:latin typeface="Arial" panose="020B0604020202020204" pitchFamily="34" charset="0"/>
              </a:rPr>
              <a:t>Nach § 12 Abs. 4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erteilen die Beschäftigungsgeber der internen Meldestelle die </a:t>
            </a:r>
            <a:r>
              <a:rPr lang="de-DE" sz="1800" b="1" i="0" u="none" strike="noStrike" baseline="0" dirty="0">
                <a:latin typeface="Arial" panose="020B0604020202020204" pitchFamily="34" charset="0"/>
              </a:rPr>
              <a:t>notwendigen Befugnisse</a:t>
            </a:r>
            <a:r>
              <a:rPr lang="de-DE" sz="1800" b="0" i="0" u="none" strike="noStrike" baseline="0" dirty="0">
                <a:latin typeface="Arial" panose="020B0604020202020204" pitchFamily="34" charset="0"/>
              </a:rPr>
              <a:t>, damit sie ihre Aufgaben wahrnehmen kann, insbesondere um Meldungen zu prüfen und Folgemaßnahmen zu ergreifen.</a:t>
            </a:r>
          </a:p>
          <a:p>
            <a:pPr algn="l"/>
            <a:r>
              <a:rPr lang="de-DE" sz="1800" b="0" i="0" u="none" strike="noStrike" baseline="0" dirty="0">
                <a:latin typeface="Arial" panose="020B0604020202020204" pitchFamily="34" charset="0"/>
              </a:rPr>
              <a:t>nach § 15 Abs. 2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die Pflicht zur </a:t>
            </a:r>
            <a:r>
              <a:rPr lang="de-DE" sz="1800" b="1" i="0" u="none" strike="noStrike" baseline="0" dirty="0">
                <a:latin typeface="Arial" panose="020B0604020202020204" pitchFamily="34" charset="0"/>
              </a:rPr>
              <a:t>Schulung der Mitarbeiter</a:t>
            </a:r>
            <a:r>
              <a:rPr lang="de-DE" sz="1800" b="0" i="0" u="none" strike="noStrike" baseline="0" dirty="0">
                <a:latin typeface="Arial" panose="020B0604020202020204" pitchFamily="34" charset="0"/>
              </a:rPr>
              <a:t>. Der Beschäftigungsgeber hat dafür Sorge zu tragen, dass die mit den Aufgaben beauftragten Personen über die </a:t>
            </a:r>
            <a:r>
              <a:rPr lang="de-DE" sz="1800" b="1" i="0" u="none" strike="noStrike" baseline="0" dirty="0">
                <a:latin typeface="Arial" panose="020B0604020202020204" pitchFamily="34" charset="0"/>
              </a:rPr>
              <a:t>notwendige Fachkunde </a:t>
            </a:r>
            <a:r>
              <a:rPr lang="de-DE" sz="1800" b="0" i="0" u="none" strike="noStrike" baseline="0" dirty="0">
                <a:latin typeface="Arial" panose="020B0604020202020204" pitchFamily="34" charset="0"/>
              </a:rPr>
              <a:t>verfügen. Das bedarf in der Regel einer grundlegenden Aus- aber auch der Weiterbildung.</a:t>
            </a:r>
            <a:endParaRPr lang="de-DE" dirty="0"/>
          </a:p>
        </p:txBody>
      </p:sp>
      <p:sp>
        <p:nvSpPr>
          <p:cNvPr id="4" name="Fußzeilenplatzhalter 3">
            <a:extLst>
              <a:ext uri="{FF2B5EF4-FFF2-40B4-BE49-F238E27FC236}">
                <a16:creationId xmlns:a16="http://schemas.microsoft.com/office/drawing/2014/main" id="{7AF82210-8761-B395-1817-3310D8710E84}"/>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6782316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F227EE-14BD-9BB5-6535-71D58D50F9B5}"/>
              </a:ext>
            </a:extLst>
          </p:cNvPr>
          <p:cNvSpPr>
            <a:spLocks noGrp="1"/>
          </p:cNvSpPr>
          <p:nvPr>
            <p:ph type="title"/>
          </p:nvPr>
        </p:nvSpPr>
        <p:spPr/>
        <p:txBody>
          <a:bodyPr/>
          <a:lstStyle/>
          <a:p>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Die Einrichtung einer internen Stelle-</a:t>
            </a:r>
            <a:b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br>
            <a:r>
              <a:rPr kumimoji="0" lang="de-DE" altLang="de-DE" sz="1900" b="1" i="0" u="none" strike="noStrike" kern="1200" cap="none" spc="0" normalizeH="0" baseline="0" noProof="0" dirty="0">
                <a:ln>
                  <a:noFill/>
                </a:ln>
                <a:solidFill>
                  <a:srgbClr val="2F4E61"/>
                </a:solidFill>
                <a:effectLst/>
                <a:uLnTx/>
                <a:uFillTx/>
                <a:latin typeface="Arial Bold" charset="0"/>
                <a:ea typeface="MS PGothic" pitchFamily="34" charset="-128"/>
                <a:cs typeface="+mn-cs"/>
                <a:sym typeface="Arial Bold" charset="0"/>
              </a:rPr>
              <a:t>auch Beauftragung eines externen Dienstleisters möglich</a:t>
            </a:r>
            <a:endParaRPr lang="de-DE" dirty="0"/>
          </a:p>
        </p:txBody>
      </p:sp>
      <p:sp>
        <p:nvSpPr>
          <p:cNvPr id="3" name="Inhaltsplatzhalter 2">
            <a:extLst>
              <a:ext uri="{FF2B5EF4-FFF2-40B4-BE49-F238E27FC236}">
                <a16:creationId xmlns:a16="http://schemas.microsoft.com/office/drawing/2014/main" id="{61072FFD-0713-9CBD-4304-B41811A8DB47}"/>
              </a:ext>
            </a:extLst>
          </p:cNvPr>
          <p:cNvSpPr>
            <a:spLocks noGrp="1"/>
          </p:cNvSpPr>
          <p:nvPr>
            <p:ph idx="1"/>
          </p:nvPr>
        </p:nvSpPr>
        <p:spPr/>
        <p:txBody>
          <a:bodyPr/>
          <a:lstStyle/>
          <a:p>
            <a:pPr marL="0" indent="0" algn="l">
              <a:buNone/>
            </a:pPr>
            <a:r>
              <a:rPr lang="de-DE" sz="1800" b="1" i="0" u="none" strike="noStrike" baseline="0" dirty="0">
                <a:latin typeface="Arial" panose="020B0604020202020204" pitchFamily="34" charset="0"/>
              </a:rPr>
              <a:t>- </a:t>
            </a:r>
            <a:r>
              <a:rPr lang="de-DE" b="1" i="0" u="none" strike="noStrike" baseline="0" dirty="0">
                <a:latin typeface="Arial" panose="020B0604020202020204" pitchFamily="34" charset="0"/>
              </a:rPr>
              <a:t>Freistellung von der Arbeitspflicht </a:t>
            </a:r>
            <a:r>
              <a:rPr lang="de-DE" b="0" i="0" u="none" strike="noStrike" baseline="0" dirty="0">
                <a:latin typeface="Arial" panose="020B0604020202020204" pitchFamily="34" charset="0"/>
              </a:rPr>
              <a:t>unter Fortzahlung der Vergütung 	für 	die Durchführung der Aufgaben der Meldestelle bei interner 	Organisation.</a:t>
            </a:r>
          </a:p>
          <a:p>
            <a:pPr marL="0" indent="0" algn="l">
              <a:buNone/>
            </a:pPr>
            <a:r>
              <a:rPr lang="de-DE" b="0" i="0" u="none" strike="noStrike" baseline="0" dirty="0">
                <a:latin typeface="Arial" panose="020B0604020202020204" pitchFamily="34" charset="0"/>
              </a:rPr>
              <a:t>- </a:t>
            </a:r>
            <a:r>
              <a:rPr lang="de-DE" b="1" i="0" u="none" strike="noStrike" baseline="0" dirty="0">
                <a:latin typeface="Arial" panose="020B0604020202020204" pitchFamily="34" charset="0"/>
              </a:rPr>
              <a:t>Schaffung von Verfahrensregelungen </a:t>
            </a:r>
            <a:r>
              <a:rPr lang="de-DE" b="0" i="0" u="none" strike="noStrike" baseline="0" dirty="0">
                <a:latin typeface="Arial" panose="020B0604020202020204" pitchFamily="34" charset="0"/>
              </a:rPr>
              <a:t>nach den Vorschriften des 	</a:t>
            </a:r>
            <a:r>
              <a:rPr lang="de-DE" b="0" i="0" u="none" strike="noStrike" baseline="0" dirty="0" err="1">
                <a:latin typeface="Arial" panose="020B0604020202020204" pitchFamily="34" charset="0"/>
              </a:rPr>
              <a:t>HinSchG</a:t>
            </a:r>
            <a:r>
              <a:rPr lang="de-DE" b="0" i="0" u="none" strike="noStrike" baseline="0" dirty="0">
                <a:latin typeface="Arial" panose="020B0604020202020204" pitchFamily="34" charset="0"/>
              </a:rPr>
              <a:t>; es besteht ggf. ein Mitbestimmungsrecht des 	Betriebsrats nach § 87 Abs. 1 Nr. 1 BetrVG34 (auch bei 	Delegation an externe Dienstleister).</a:t>
            </a:r>
            <a:endParaRPr lang="de-DE" dirty="0"/>
          </a:p>
        </p:txBody>
      </p:sp>
      <p:sp>
        <p:nvSpPr>
          <p:cNvPr id="4" name="Fußzeilenplatzhalter 3">
            <a:extLst>
              <a:ext uri="{FF2B5EF4-FFF2-40B4-BE49-F238E27FC236}">
                <a16:creationId xmlns:a16="http://schemas.microsoft.com/office/drawing/2014/main" id="{FA89CF8F-F1C9-BF0F-2E42-CE39C4E4076B}"/>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32835978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25A3FA-DB66-42D5-C255-D92DDA258253}"/>
              </a:ext>
            </a:extLst>
          </p:cNvPr>
          <p:cNvSpPr>
            <a:spLocks noGrp="1"/>
          </p:cNvSpPr>
          <p:nvPr>
            <p:ph type="title"/>
          </p:nvPr>
        </p:nvSpPr>
        <p:spPr/>
        <p:txBody>
          <a:bodyPr/>
          <a:lstStyle/>
          <a:p>
            <a:r>
              <a:rPr lang="de-DE" dirty="0"/>
              <a:t>Verschwiegenheitspflichten</a:t>
            </a:r>
          </a:p>
        </p:txBody>
      </p:sp>
      <p:sp>
        <p:nvSpPr>
          <p:cNvPr id="3" name="Inhaltsplatzhalter 2">
            <a:extLst>
              <a:ext uri="{FF2B5EF4-FFF2-40B4-BE49-F238E27FC236}">
                <a16:creationId xmlns:a16="http://schemas.microsoft.com/office/drawing/2014/main" id="{E739DBD6-3C57-C691-977D-CA4D28DCA92B}"/>
              </a:ext>
            </a:extLst>
          </p:cNvPr>
          <p:cNvSpPr>
            <a:spLocks noGrp="1"/>
          </p:cNvSpPr>
          <p:nvPr>
            <p:ph idx="1"/>
          </p:nvPr>
        </p:nvSpPr>
        <p:spPr/>
        <p:txBody>
          <a:bodyPr/>
          <a:lstStyle/>
          <a:p>
            <a:pPr marL="0" indent="0" algn="l">
              <a:buNone/>
            </a:pPr>
            <a:r>
              <a:rPr lang="de-DE" sz="1800" b="0" i="0" u="none" strike="noStrike" baseline="0" dirty="0">
                <a:latin typeface="Arial" panose="020B0604020202020204" pitchFamily="34" charset="0"/>
              </a:rPr>
              <a:t>§ 6 Abs. 3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regelt darüber hinaus die </a:t>
            </a:r>
            <a:r>
              <a:rPr lang="de-DE" sz="1800" b="1" i="0" u="none" strike="noStrike" baseline="0" dirty="0">
                <a:latin typeface="Arial" panose="020B0604020202020204" pitchFamily="34" charset="0"/>
              </a:rPr>
              <a:t>Verschwiegenheitspflichten</a:t>
            </a:r>
            <a:r>
              <a:rPr lang="de-DE" sz="1800" b="0" i="0" u="none" strike="noStrike" baseline="0" dirty="0">
                <a:latin typeface="Arial" panose="020B0604020202020204" pitchFamily="34" charset="0"/>
              </a:rPr>
              <a:t> von Personen, </a:t>
            </a:r>
            <a:r>
              <a:rPr lang="de-DE" sz="1800" b="1" i="0" u="none" strike="noStrike" baseline="0" dirty="0">
                <a:latin typeface="Arial" panose="020B0604020202020204" pitchFamily="34" charset="0"/>
              </a:rPr>
              <a:t>die für eine Meldestelle tätig werden</a:t>
            </a:r>
            <a:r>
              <a:rPr lang="de-DE" sz="1800" b="0" i="0" u="none" strike="noStrike" baseline="0" dirty="0">
                <a:latin typeface="Arial" panose="020B0604020202020204" pitchFamily="34" charset="0"/>
              </a:rPr>
              <a:t>. Sie haben Verschwiegenheits- und Geheimhaltungspflichten einzuhalten.</a:t>
            </a:r>
            <a:endParaRPr lang="de-DE" dirty="0"/>
          </a:p>
        </p:txBody>
      </p:sp>
      <p:sp>
        <p:nvSpPr>
          <p:cNvPr id="4" name="Fußzeilenplatzhalter 3">
            <a:extLst>
              <a:ext uri="{FF2B5EF4-FFF2-40B4-BE49-F238E27FC236}">
                <a16:creationId xmlns:a16="http://schemas.microsoft.com/office/drawing/2014/main" id="{CD195D70-F757-48F1-8303-A4D1DA6C6285}"/>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760851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47806-BD23-CA94-237D-30FC1DDAF734}"/>
              </a:ext>
            </a:extLst>
          </p:cNvPr>
          <p:cNvSpPr>
            <a:spLocks noGrp="1"/>
          </p:cNvSpPr>
          <p:nvPr>
            <p:ph type="title"/>
          </p:nvPr>
        </p:nvSpPr>
        <p:spPr/>
        <p:txBody>
          <a:bodyPr/>
          <a:lstStyle/>
          <a:p>
            <a:pPr marL="0" marR="0" lvl="0" indent="0" defTabSz="914400" rtl="0" eaLnBrk="1" fontAlgn="auto" latinLnBrk="0" hangingPunct="1">
              <a:lnSpc>
                <a:spcPct val="100000"/>
              </a:lnSpc>
              <a:spcBef>
                <a:spcPts val="600"/>
              </a:spcBef>
              <a:spcAft>
                <a:spcPts val="600"/>
              </a:spcAft>
              <a:tabLst/>
              <a:defRPr/>
            </a:pPr>
            <a:r>
              <a:rPr kumimoji="0" lang="de-DE" sz="1800"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t>Dokumentation der Meldungen</a:t>
            </a:r>
            <a:br>
              <a:rPr kumimoji="0" lang="de-DE" sz="1800" i="0" u="none" strike="noStrike" kern="1200" cap="none" spc="0" normalizeH="0" baseline="0" noProof="0" dirty="0">
                <a:ln>
                  <a:noFill/>
                </a:ln>
                <a:solidFill>
                  <a:srgbClr val="3D5D72"/>
                </a:solidFill>
                <a:effectLst/>
                <a:uLnTx/>
                <a:uFillTx/>
                <a:latin typeface="Arial" panose="020B0604020202020204" pitchFamily="34" charset="0"/>
                <a:ea typeface="+mn-ea"/>
                <a:cs typeface="Arial" panose="020B0604020202020204" pitchFamily="34" charset="0"/>
              </a:rPr>
            </a:br>
            <a:endParaRPr lang="de-DE" dirty="0"/>
          </a:p>
        </p:txBody>
      </p:sp>
      <p:sp>
        <p:nvSpPr>
          <p:cNvPr id="3" name="Inhaltsplatzhalter 2">
            <a:extLst>
              <a:ext uri="{FF2B5EF4-FFF2-40B4-BE49-F238E27FC236}">
                <a16:creationId xmlns:a16="http://schemas.microsoft.com/office/drawing/2014/main" id="{5AFB3EBF-F5CB-D238-0816-5E699BBEDD60}"/>
              </a:ext>
            </a:extLst>
          </p:cNvPr>
          <p:cNvSpPr>
            <a:spLocks noGrp="1"/>
          </p:cNvSpPr>
          <p:nvPr>
            <p:ph idx="1"/>
          </p:nvPr>
        </p:nvSpPr>
        <p:spPr/>
        <p:txBody>
          <a:bodyPr/>
          <a:lstStyle/>
          <a:p>
            <a:pPr marL="0" indent="0" algn="l">
              <a:buNone/>
            </a:pPr>
            <a:r>
              <a:rPr lang="de-DE" sz="1800" b="0" i="0" u="none" strike="noStrike" baseline="0" dirty="0">
                <a:latin typeface="Arial" panose="020B0604020202020204" pitchFamily="34" charset="0"/>
              </a:rPr>
              <a:t>Nach § 11 Abs. 1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haben Personen, die in einer Meldestelle für die Entgegennahme von Meldungen zuständig sind, alle eingehenden Meldungen in dauerhaft abrufbarer Weise unter Beachtung des Vertraulichkeitsgebotes der §§ 6 und 8 </a:t>
            </a:r>
            <a:r>
              <a:rPr lang="de-DE" sz="1800" b="0" i="0" u="none" strike="noStrike" baseline="0" dirty="0" err="1">
                <a:latin typeface="Arial" panose="020B0604020202020204" pitchFamily="34" charset="0"/>
              </a:rPr>
              <a:t>HinSchG</a:t>
            </a:r>
            <a:r>
              <a:rPr lang="de-DE" sz="1800" b="0" i="0" u="none" strike="noStrike" baseline="0" dirty="0">
                <a:latin typeface="Arial" panose="020B0604020202020204" pitchFamily="34" charset="0"/>
              </a:rPr>
              <a:t> (s.o.) zu </a:t>
            </a:r>
            <a:r>
              <a:rPr lang="de-DE" sz="1800" b="1" i="0" u="none" strike="noStrike" baseline="0" dirty="0">
                <a:latin typeface="Arial" panose="020B0604020202020204" pitchFamily="34" charset="0"/>
              </a:rPr>
              <a:t>dokumentieren</a:t>
            </a:r>
            <a:r>
              <a:rPr lang="de-DE" sz="1800" b="0" i="0" u="none" strike="noStrike" baseline="0" dirty="0">
                <a:latin typeface="Arial" panose="020B0604020202020204" pitchFamily="34" charset="0"/>
              </a:rPr>
              <a:t>.</a:t>
            </a:r>
            <a:endParaRPr lang="de-DE" dirty="0"/>
          </a:p>
        </p:txBody>
      </p:sp>
      <p:sp>
        <p:nvSpPr>
          <p:cNvPr id="4" name="Fußzeilenplatzhalter 3">
            <a:extLst>
              <a:ext uri="{FF2B5EF4-FFF2-40B4-BE49-F238E27FC236}">
                <a16:creationId xmlns:a16="http://schemas.microsoft.com/office/drawing/2014/main" id="{C02ED7DA-80E7-D186-3BC5-9177F7071677}"/>
              </a:ext>
            </a:extLst>
          </p:cNvPr>
          <p:cNvSpPr>
            <a:spLocks noGrp="1"/>
          </p:cNvSpPr>
          <p:nvPr>
            <p:ph type="ftr" sz="quarter" idx="3"/>
          </p:nvPr>
        </p:nvSpPr>
        <p:spPr/>
        <p:txBody>
          <a:bodyPr/>
          <a:lstStyle/>
          <a:p>
            <a:pPr>
              <a:defRPr/>
            </a:pPr>
            <a:r>
              <a:rPr lang="de-DE"/>
              <a:t>Jahresabschlussschulung 2023</a:t>
            </a:r>
            <a:endParaRPr lang="de-DE" dirty="0"/>
          </a:p>
        </p:txBody>
      </p:sp>
    </p:spTree>
    <p:extLst>
      <p:ext uri="{BB962C8B-B14F-4D97-AF65-F5344CB8AC3E}">
        <p14:creationId xmlns:p14="http://schemas.microsoft.com/office/powerpoint/2010/main" val="1621961571"/>
      </p:ext>
    </p:extLst>
  </p:cSld>
  <p:clrMapOvr>
    <a:masterClrMapping/>
  </p:clrMapOvr>
</p:sld>
</file>

<file path=ppt/theme/theme1.xml><?xml version="1.0" encoding="utf-8"?>
<a:theme xmlns:a="http://schemas.openxmlformats.org/drawingml/2006/main" name="VdW up2015">
  <a:themeElements>
    <a:clrScheme name="WohWi Corporate Design">
      <a:dk1>
        <a:srgbClr val="3D5D72"/>
      </a:dk1>
      <a:lt1>
        <a:srgbClr val="FFFFFF"/>
      </a:lt1>
      <a:dk2>
        <a:srgbClr val="2F4757"/>
      </a:dk2>
      <a:lt2>
        <a:srgbClr val="F6F7F8"/>
      </a:lt2>
      <a:accent1>
        <a:srgbClr val="3D5D72"/>
      </a:accent1>
      <a:accent2>
        <a:srgbClr val="6EBD48"/>
      </a:accent2>
      <a:accent3>
        <a:srgbClr val="F69B38"/>
      </a:accent3>
      <a:accent4>
        <a:srgbClr val="DA5835"/>
      </a:accent4>
      <a:accent5>
        <a:srgbClr val="E4E6EA"/>
      </a:accent5>
      <a:accent6>
        <a:srgbClr val="FFFFFF"/>
      </a:accent6>
      <a:hlink>
        <a:srgbClr val="F69B38"/>
      </a:hlink>
      <a:folHlink>
        <a:srgbClr val="E4E6EA"/>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4972</Words>
  <Application>Microsoft Office PowerPoint</Application>
  <PresentationFormat>Bildschirmpräsentation (16:9)</PresentationFormat>
  <Paragraphs>422</Paragraphs>
  <Slides>114</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114</vt:i4>
      </vt:variant>
    </vt:vector>
  </HeadingPairs>
  <TitlesOfParts>
    <vt:vector size="120" baseType="lpstr">
      <vt:lpstr>Arial</vt:lpstr>
      <vt:lpstr>Arial Bold</vt:lpstr>
      <vt:lpstr>Calibri</vt:lpstr>
      <vt:lpstr>Symbol</vt:lpstr>
      <vt:lpstr>Wingdings</vt:lpstr>
      <vt:lpstr>VdW up2015</vt:lpstr>
      <vt:lpstr>Aktuelles aus dem Bereich Recht  Jahresabschlussschulung 2023</vt:lpstr>
      <vt:lpstr>Agenda</vt:lpstr>
      <vt:lpstr>Agenda</vt:lpstr>
      <vt:lpstr>Kleine Anfrage aus der Praxis der Betriebskosten</vt:lpstr>
      <vt:lpstr>Auszug aus dem Miet-/Nutzungsvertrag Vorauszahlungen</vt:lpstr>
      <vt:lpstr>Auszug aus dem Miet-/Nutzungsvertrag Vorauszahlungen</vt:lpstr>
      <vt:lpstr>Auszug aus dem Miet-/Nutzungsvertrag Vorauszahlungen</vt:lpstr>
      <vt:lpstr>Vereinbarung über Vorauszahlungen</vt:lpstr>
      <vt:lpstr>Vereinbarung über Vorauszahlungen</vt:lpstr>
      <vt:lpstr>PowerPoint-Präsentation</vt:lpstr>
      <vt:lpstr>Die teilgewerbliche Nutzung in der Wohnraummiete Genehmigungsbedürftigkeit der teilgewerbl. Nutzung</vt:lpstr>
      <vt:lpstr>Die teilgewerbliche Nutzung in der Wohnraummiete</vt:lpstr>
      <vt:lpstr>Die teilgewerbliche Nutzung in der Wohnraummiete</vt:lpstr>
      <vt:lpstr>Die teilgewerbliche Nutzung in der Wohnraummiete Rechtsnatur des Mietvertrages</vt:lpstr>
      <vt:lpstr>Die teilgewerbliche Nutzung in der Wohnraummiete Folgen</vt:lpstr>
      <vt:lpstr>Die teilgewerbliche Nutzung in der Wohnraummiete</vt:lpstr>
      <vt:lpstr>Die teilgewerbliche Nutzung in der Wohnraummiete</vt:lpstr>
      <vt:lpstr>Die teilgewerbliche Nutzung in der Wohnraummiete</vt:lpstr>
      <vt:lpstr>Die teilgewerbliche Nutzung in der Wohnraummiete</vt:lpstr>
      <vt:lpstr>Die teilgewerbliche Nutzung in der Wohnraummiete</vt:lpstr>
      <vt:lpstr>Teilgewerbliche Nutzung und Mietpreis Zuschlag</vt:lpstr>
      <vt:lpstr>PowerPoint-Präsentation</vt:lpstr>
      <vt:lpstr>PowerPoint-Präsentation</vt:lpstr>
      <vt:lpstr>Minderung durch den Mieter bei Vorliegen eines Mangels</vt:lpstr>
      <vt:lpstr>Schadensersatzansprüche des Mieters bei Vorliegen eines Mangels der Mietsache</vt:lpstr>
      <vt:lpstr>Verzug des Vermieters mit der Mangelbeseitigung § 536a Abs.1 BGB Fallgruppe 3 (Verzug des Vermieters)</vt:lpstr>
      <vt:lpstr>Umfang der Beseitigungspflicht des Vermieters</vt:lpstr>
      <vt:lpstr>Mängel: Aufwendungsersatz bei Verzug des Vermieters mit der Mängelbeseitigung</vt:lpstr>
      <vt:lpstr>PowerPoint-Präsentation</vt:lpstr>
      <vt:lpstr>PowerPoint-Präsentation</vt:lpstr>
      <vt:lpstr>PowerPoint-Präsentation</vt:lpstr>
      <vt:lpstr>Allerdings: Anzeigepflicht des Mieters über Mangel Anderenfalls droht Schadensersatz</vt:lpstr>
      <vt:lpstr>Vermieteransprüche bei Rückgabe der Wohnung</vt:lpstr>
      <vt:lpstr>Abnutzung gehört zum vertragsgemäßen Gebrauch</vt:lpstr>
      <vt:lpstr>PowerPoint-Präsentation</vt:lpstr>
      <vt:lpstr>BGH- Urteil vom 5. Oktober 2022 - VIII ZR 117/21 - NZM 2022, 949: Umlagefähigkeit der Kosten für die Mülltrennung</vt:lpstr>
      <vt:lpstr>BGH- Urteil vom 5. Oktober 2022 - VIII ZR 117/21 - NZM 2022, 949: Umlagefähigkeit der Kosten für die Mülltrennung</vt:lpstr>
      <vt:lpstr>BGH vom 13.09.2023 – AZ VIII ZR 109/229 Berechtigtes Interesse des Mieters auf Untervermietung</vt:lpstr>
      <vt:lpstr>2. Entscheidungsgründe</vt:lpstr>
      <vt:lpstr>PowerPoint-Präsentation</vt:lpstr>
      <vt:lpstr>Neue Gesetze ab 01.01.2024</vt:lpstr>
      <vt:lpstr>Balkonkraftwerke- neu ab 01.01.2024</vt:lpstr>
      <vt:lpstr>GEG-Änderung: Mieterhöhung NEU wegen Heizungstausch </vt:lpstr>
      <vt:lpstr>GEG-Änderung: Mieterhöhung NEU wegen Heizungstausch </vt:lpstr>
      <vt:lpstr>GEG-Änderung: Mieterhöhung NEU wegen Heizungstausch </vt:lpstr>
      <vt:lpstr>GEG-Änderung: Mieterhöhung wegen Heizungstausch NEU</vt:lpstr>
      <vt:lpstr>Modernisierung nach aktueller Rechtslage und Mieterhöhung NEU</vt:lpstr>
      <vt:lpstr>Modernisierung nach aktueller Rechtslage und Mieterhöhung</vt:lpstr>
      <vt:lpstr>Modernisierung nach aktueller Rechtslage und Mieterhöhung</vt:lpstr>
      <vt:lpstr>Exkurs: Modernisierung nach aktueller Rechtslage und Mieterhöhung</vt:lpstr>
      <vt:lpstr>Modernisierung nach aktueller Rechtslage und Mieterhöhung</vt:lpstr>
      <vt:lpstr>Modernisierung nach aktueller Rechtslage und Mieterhöhung</vt:lpstr>
      <vt:lpstr>Modernisierung nach aktueller Rechtslage und Mieterhöhung</vt:lpstr>
      <vt:lpstr>NEU: Modernisierung nach § 555b Nr. 1a BGB-neu</vt:lpstr>
      <vt:lpstr>§555b Nr.1a BGB neu Wann liegt der neue Modernisierungstatbestand vor?</vt:lpstr>
      <vt:lpstr>Erhöhung nur bezogen auf Kosten für die Heizungsanlage Was ist mit Heizungsanlage i.S.v. § 71 GEG gemeint?</vt:lpstr>
      <vt:lpstr>§555b Nr.1a BGB neu Wann liegt der neue Modernisierungstatbestand vor?</vt:lpstr>
      <vt:lpstr>§555b Nr.1a BGB neu Wann liegt der neue Modernisierungstatbestand vor?</vt:lpstr>
      <vt:lpstr>Zeitliche Geltung</vt:lpstr>
      <vt:lpstr>Gesetz für die Wärmeplanung und zur Dekarbonisierung der Wärmenetze (WPG)</vt:lpstr>
      <vt:lpstr>PowerPoint-Präsentation</vt:lpstr>
      <vt:lpstr>Neuer Modernisierungsmieterhöhungstatbestand nach § 559e BGB</vt:lpstr>
      <vt:lpstr>Gesetzestext § 559 e BGB neu ab 01.01.2024 Mieterhöhung nach Einbau einer Heizungsanlage</vt:lpstr>
      <vt:lpstr>Voraussetzungen für eine Mieterhöhung</vt:lpstr>
      <vt:lpstr>Voraussetzungen für eine Mieterhöhung Kappungsgrenze nach §559e BGB neu</vt:lpstr>
      <vt:lpstr>Wahlmöglichkeit: Maßnahme nach § 555b Nr.1 a BGB-neu und § 555b Nr. 1 BGB</vt:lpstr>
      <vt:lpstr>Wahlmöglichkeit: Maßnahme nach § 555b Nr.1 a BGB-neu und § 555b Nr. 1- alt BGB</vt:lpstr>
      <vt:lpstr>PowerPoint-Präsentation</vt:lpstr>
      <vt:lpstr>PowerPoint-Präsentation</vt:lpstr>
      <vt:lpstr>Fallbeispiel</vt:lpstr>
      <vt:lpstr>Weiteres Fallbeispiel</vt:lpstr>
      <vt:lpstr>Weiterer praktischer Fall</vt:lpstr>
      <vt:lpstr>PowerPoint-Präsentation</vt:lpstr>
      <vt:lpstr>Mieterhöhung bei Modernisierung- Allgemeine Voraussetzungen</vt:lpstr>
      <vt:lpstr>Erhöhungserklärung nach § 559 b BGB</vt:lpstr>
      <vt:lpstr>PowerPoint-Präsentation</vt:lpstr>
      <vt:lpstr>Exkurs:</vt:lpstr>
      <vt:lpstr>Mieterhöhung bis ortsübliche Vergleichsmiete § 558 BGB</vt:lpstr>
      <vt:lpstr>Mieterhöhung bis ortsübliche Vergleichsmiete § 558 BGB</vt:lpstr>
      <vt:lpstr>Mieterhöhung bis ortsübliche Vergleichsmiete § 558 BGB</vt:lpstr>
      <vt:lpstr>Mieterhöhung bis ortsübliche Vergleichsmiete § 558 BGB</vt:lpstr>
      <vt:lpstr>Mieterhöhung bis ortsübliche Vergleichsmiete § 558 BGB</vt:lpstr>
      <vt:lpstr>Mieterhöhung bis ortsübliche Vergleichsmiete § 558 BGB</vt:lpstr>
      <vt:lpstr>Mieterhöhung bis ortsübliche Vergleichsmiete § 558 BGB</vt:lpstr>
      <vt:lpstr>PowerPoint-Präsentation</vt:lpstr>
      <vt:lpstr>Persönlicher Geltungsbereich </vt:lpstr>
      <vt:lpstr>Sachlicher Anwendungsbereich</vt:lpstr>
      <vt:lpstr>Sachlicher Anwendungsbereich</vt:lpstr>
      <vt:lpstr>Meldung und Offenlegung </vt:lpstr>
      <vt:lpstr>Meldeverfahren</vt:lpstr>
      <vt:lpstr>Umsetzungspflicht nach Beschäftigtenzahl </vt:lpstr>
      <vt:lpstr>Sonstiges</vt:lpstr>
      <vt:lpstr>Kommunale Wohnungsunternehmen- Ausnahmeregelung</vt:lpstr>
      <vt:lpstr>Die Einrichtung einer internen Stelle- auch Beauftragung eines externen Dienstleisters möglich</vt:lpstr>
      <vt:lpstr>Die Einrichtung einer internen Stelle- auch Beauftragung eines externen Dienstleisters möglich</vt:lpstr>
      <vt:lpstr>Die Einrichtung einer internen Stelle- auch Beauftragung eines externen Dienstleisters möglich</vt:lpstr>
      <vt:lpstr>Die Einrichtung einer internen Stelle- auch Beauftragung eines externen Dienstleisters möglich</vt:lpstr>
      <vt:lpstr>Verschwiegenheitspflichten</vt:lpstr>
      <vt:lpstr>Dokumentation der Meldungen </vt:lpstr>
      <vt:lpstr>Folgemaßnahmen i.S.d. § 17 Abs. 1 Nr. 6 HinSchG</vt:lpstr>
      <vt:lpstr>Rückmeldung </vt:lpstr>
      <vt:lpstr>Externe Meldestelle </vt:lpstr>
      <vt:lpstr>Schutzmaßnahmen für Hinweisgeber</vt:lpstr>
      <vt:lpstr>PowerPoint-Präsentation</vt:lpstr>
      <vt:lpstr>Unterliegt der Abschluss eines Mietvertrages einer besonderen Form?</vt:lpstr>
      <vt:lpstr>Die digitale Unterschrift- Mietvertrag</vt:lpstr>
      <vt:lpstr>Digitalisierung in der Wohnungswirtschaft: Elektronische Signaturen bei Abschluss eines Mietvertrages</vt:lpstr>
      <vt:lpstr>Grundlage für elektronische Signaturen</vt:lpstr>
      <vt:lpstr>Formen. Die Anforderungen an die Überprüfbarkeit der Identität des Unterzeichners steigen mit jeder Stufe:</vt:lpstr>
      <vt:lpstr>Einfache (EES) Elektronische Signatur</vt:lpstr>
      <vt:lpstr>Fortgeschrittene (FES) und qualifizierte (QES) elektronische Signatur </vt:lpstr>
      <vt:lpstr>Welche elektronische Signatur bei welcher Formvorschrift?</vt:lpstr>
      <vt:lpstr>Auszug/ Text Bundesnetzagentur - Homepage: Liste von Vertrauensdiensteanbieter </vt:lpstr>
      <vt:lpstr>PowerPoint-Präsentation</vt:lpstr>
    </vt:vector>
  </TitlesOfParts>
  <Company>Bavaria Treu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Dobroschke, Robert</dc:creator>
  <cp:lastModifiedBy>Dithmar, Claudia (vtw)</cp:lastModifiedBy>
  <cp:revision>227</cp:revision>
  <cp:lastPrinted>2023-11-16T09:42:24Z</cp:lastPrinted>
  <dcterms:created xsi:type="dcterms:W3CDTF">2015-07-29T12:18:58Z</dcterms:created>
  <dcterms:modified xsi:type="dcterms:W3CDTF">2023-11-22T14:48:52Z</dcterms:modified>
</cp:coreProperties>
</file>