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8" r:id="rId5"/>
    <p:sldId id="317" r:id="rId6"/>
    <p:sldId id="344" r:id="rId7"/>
    <p:sldId id="357" r:id="rId8"/>
    <p:sldId id="358" r:id="rId9"/>
    <p:sldId id="359" r:id="rId10"/>
    <p:sldId id="360" r:id="rId11"/>
    <p:sldId id="361" r:id="rId12"/>
    <p:sldId id="347" r:id="rId13"/>
    <p:sldId id="362" r:id="rId14"/>
    <p:sldId id="363" r:id="rId15"/>
    <p:sldId id="368" r:id="rId16"/>
    <p:sldId id="364" r:id="rId17"/>
    <p:sldId id="366" r:id="rId18"/>
    <p:sldId id="365" r:id="rId19"/>
    <p:sldId id="367" r:id="rId20"/>
    <p:sldId id="369" r:id="rId21"/>
    <p:sldId id="370" r:id="rId22"/>
    <p:sldId id="304" r:id="rId23"/>
  </p:sldIdLst>
  <p:sldSz cx="9144000" cy="5143500" type="screen16x9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>
          <p15:clr>
            <a:srgbClr val="A4A3A4"/>
          </p15:clr>
        </p15:guide>
        <p15:guide id="2" pos="385">
          <p15:clr>
            <a:srgbClr val="A4A3A4"/>
          </p15:clr>
        </p15:guide>
        <p15:guide id="3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BDB3E5-FC70-07A7-A004-95017C271D39}" name="Näther, Karsten (Prüfung und Beratung)" initials="NK(uB" userId="S::Karsten.Naether@vtw.de::ab52beb8-90a6-409b-9144-b918944be5e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schall, Thomas (Prüfung und Beratung)" initials="MT(uB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3" y="62"/>
      </p:cViewPr>
      <p:guideLst>
        <p:guide orient="horz" pos="667"/>
        <p:guide pos="385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2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04D32C-FC53-44A5-ACB3-D9D824B32B3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C8B3072-8296-4FB0-9A4C-D3D0875A182A}">
      <dgm:prSet phldrT="[Text]" custT="1"/>
      <dgm:spPr/>
      <dgm:t>
        <a:bodyPr/>
        <a:lstStyle/>
        <a:p>
          <a:r>
            <a:rPr lang="de-DE" sz="1200" dirty="0"/>
            <a:t>Anwendungsbereich</a:t>
          </a:r>
        </a:p>
      </dgm:t>
    </dgm:pt>
    <dgm:pt modelId="{CE4A12DE-8311-4782-8468-7AE236A79CCA}" type="parTrans" cxnId="{8CAD2A10-74B3-46F8-8D61-8E93BCF261E9}">
      <dgm:prSet/>
      <dgm:spPr/>
      <dgm:t>
        <a:bodyPr/>
        <a:lstStyle/>
        <a:p>
          <a:endParaRPr lang="de-DE"/>
        </a:p>
      </dgm:t>
    </dgm:pt>
    <dgm:pt modelId="{A63871BA-AF15-41B0-9023-138A9D274C8C}" type="sibTrans" cxnId="{8CAD2A10-74B3-46F8-8D61-8E93BCF261E9}">
      <dgm:prSet/>
      <dgm:spPr/>
      <dgm:t>
        <a:bodyPr/>
        <a:lstStyle/>
        <a:p>
          <a:endParaRPr lang="de-DE"/>
        </a:p>
      </dgm:t>
    </dgm:pt>
    <dgm:pt modelId="{C193C94A-BBE5-4D41-8B99-D8357BC31D90}">
      <dgm:prSet phldrT="[Text]" custT="1"/>
      <dgm:spPr/>
      <dgm:t>
        <a:bodyPr/>
        <a:lstStyle/>
        <a:p>
          <a:r>
            <a:rPr lang="de-DE" sz="1000" dirty="0"/>
            <a:t>Verpflichtend für Muttergesellschaften im Rahmen der Aufstellung eines Konzernabschlusses gem. §297 Abs. 1 HGB</a:t>
          </a:r>
        </a:p>
      </dgm:t>
    </dgm:pt>
    <dgm:pt modelId="{42A19038-E248-4BD8-8FDA-9F10C831DAC7}" type="parTrans" cxnId="{8C960427-444F-49CC-A586-A0003C3431EE}">
      <dgm:prSet/>
      <dgm:spPr/>
      <dgm:t>
        <a:bodyPr/>
        <a:lstStyle/>
        <a:p>
          <a:endParaRPr lang="de-DE"/>
        </a:p>
      </dgm:t>
    </dgm:pt>
    <dgm:pt modelId="{1C470088-8FE7-4DC7-9F99-DE8067415B52}" type="sibTrans" cxnId="{8C960427-444F-49CC-A586-A0003C3431EE}">
      <dgm:prSet/>
      <dgm:spPr/>
      <dgm:t>
        <a:bodyPr/>
        <a:lstStyle/>
        <a:p>
          <a:endParaRPr lang="de-DE"/>
        </a:p>
      </dgm:t>
    </dgm:pt>
    <dgm:pt modelId="{A1CE970B-E314-401D-A98D-0D2ABAAD3F04}">
      <dgm:prSet phldrT="[Text]" custT="1"/>
      <dgm:spPr/>
      <dgm:t>
        <a:bodyPr/>
        <a:lstStyle/>
        <a:p>
          <a:r>
            <a:rPr lang="de-DE" sz="1200" dirty="0"/>
            <a:t>CF aus laufender/ operativer Tätigkeit</a:t>
          </a:r>
        </a:p>
      </dgm:t>
    </dgm:pt>
    <dgm:pt modelId="{DC740689-B7DE-4B56-A664-D6A54B34F1D1}" type="parTrans" cxnId="{6D2B8DC1-497D-4269-9ABA-D7A8D40A408A}">
      <dgm:prSet/>
      <dgm:spPr/>
      <dgm:t>
        <a:bodyPr/>
        <a:lstStyle/>
        <a:p>
          <a:endParaRPr lang="de-DE"/>
        </a:p>
      </dgm:t>
    </dgm:pt>
    <dgm:pt modelId="{89FD24DC-AD3B-4E75-A01A-9927B37073CC}" type="sibTrans" cxnId="{6D2B8DC1-497D-4269-9ABA-D7A8D40A408A}">
      <dgm:prSet/>
      <dgm:spPr/>
      <dgm:t>
        <a:bodyPr/>
        <a:lstStyle/>
        <a:p>
          <a:endParaRPr lang="de-DE"/>
        </a:p>
      </dgm:t>
    </dgm:pt>
    <dgm:pt modelId="{7339B2DC-CC7C-4381-80CB-9853AE952715}">
      <dgm:prSet phldrT="[Text]" custT="1"/>
      <dgm:spPr/>
      <dgm:t>
        <a:bodyPr/>
        <a:lstStyle/>
        <a:p>
          <a:r>
            <a:rPr lang="de-DE" sz="1000" dirty="0"/>
            <a:t>Direkte Methode </a:t>
          </a:r>
          <a:r>
            <a:rPr lang="de-DE" sz="1000" u="sng" dirty="0"/>
            <a:t>und</a:t>
          </a:r>
          <a:r>
            <a:rPr lang="de-DE" sz="1000" dirty="0"/>
            <a:t> indirekte Methode möglich</a:t>
          </a:r>
          <a:endParaRPr lang="de-DE" sz="1000" u="none" dirty="0"/>
        </a:p>
      </dgm:t>
    </dgm:pt>
    <dgm:pt modelId="{E7C9F094-EBEE-4EB7-B613-13E99A7CAD67}" type="parTrans" cxnId="{14EE907D-824C-4151-AB71-5889BB4B25C3}">
      <dgm:prSet/>
      <dgm:spPr/>
      <dgm:t>
        <a:bodyPr/>
        <a:lstStyle/>
        <a:p>
          <a:endParaRPr lang="de-DE"/>
        </a:p>
      </dgm:t>
    </dgm:pt>
    <dgm:pt modelId="{A0B5B68F-5BA1-4F1C-AF2B-D7145EFD078C}" type="sibTrans" cxnId="{14EE907D-824C-4151-AB71-5889BB4B25C3}">
      <dgm:prSet/>
      <dgm:spPr/>
      <dgm:t>
        <a:bodyPr/>
        <a:lstStyle/>
        <a:p>
          <a:endParaRPr lang="de-DE"/>
        </a:p>
      </dgm:t>
    </dgm:pt>
    <dgm:pt modelId="{4A706F06-61A8-4754-B03A-768219C2D440}">
      <dgm:prSet custT="1"/>
      <dgm:spPr/>
      <dgm:t>
        <a:bodyPr/>
        <a:lstStyle/>
        <a:p>
          <a:r>
            <a:rPr lang="de-DE" sz="1200" dirty="0"/>
            <a:t>CF aus Finanzierungstätigkeit</a:t>
          </a:r>
        </a:p>
      </dgm:t>
    </dgm:pt>
    <dgm:pt modelId="{9A9ADD20-4AF0-47C5-AD27-76839C8EBCD1}" type="parTrans" cxnId="{91F8E79D-CE80-4469-9207-E348BDC3DEC7}">
      <dgm:prSet/>
      <dgm:spPr/>
      <dgm:t>
        <a:bodyPr/>
        <a:lstStyle/>
        <a:p>
          <a:endParaRPr lang="de-DE"/>
        </a:p>
      </dgm:t>
    </dgm:pt>
    <dgm:pt modelId="{49AF71D5-737F-49CE-97D3-41433F0FBA0D}" type="sibTrans" cxnId="{91F8E79D-CE80-4469-9207-E348BDC3DEC7}">
      <dgm:prSet/>
      <dgm:spPr/>
      <dgm:t>
        <a:bodyPr/>
        <a:lstStyle/>
        <a:p>
          <a:endParaRPr lang="de-DE"/>
        </a:p>
      </dgm:t>
    </dgm:pt>
    <dgm:pt modelId="{75298B11-65E3-4866-97B2-8FB366A0E193}">
      <dgm:prSet custT="1"/>
      <dgm:spPr/>
      <dgm:t>
        <a:bodyPr/>
        <a:lstStyle/>
        <a:p>
          <a:r>
            <a:rPr lang="de-DE" sz="1200" dirty="0"/>
            <a:t>CF aus Investitionstätigkeit</a:t>
          </a:r>
        </a:p>
      </dgm:t>
    </dgm:pt>
    <dgm:pt modelId="{3133429F-B3A1-42A3-B6C5-AB51C1B31DA2}" type="parTrans" cxnId="{B92E414B-527C-4775-A3FC-A748636856C7}">
      <dgm:prSet/>
      <dgm:spPr/>
      <dgm:t>
        <a:bodyPr/>
        <a:lstStyle/>
        <a:p>
          <a:endParaRPr lang="de-DE"/>
        </a:p>
      </dgm:t>
    </dgm:pt>
    <dgm:pt modelId="{3FC5E589-CCAD-42C8-A5F8-17C9F43185E4}" type="sibTrans" cxnId="{B92E414B-527C-4775-A3FC-A748636856C7}">
      <dgm:prSet/>
      <dgm:spPr/>
      <dgm:t>
        <a:bodyPr/>
        <a:lstStyle/>
        <a:p>
          <a:endParaRPr lang="de-DE"/>
        </a:p>
      </dgm:t>
    </dgm:pt>
    <dgm:pt modelId="{CC8EE424-22AA-413E-B971-C13967928DE8}">
      <dgm:prSet custT="1"/>
      <dgm:spPr/>
      <dgm:t>
        <a:bodyPr/>
        <a:lstStyle/>
        <a:p>
          <a:r>
            <a:rPr lang="de-DE" sz="1000" dirty="0"/>
            <a:t>Ein- und Auszahlungen im Zusammenhang mit Ressourcen, mit denen länger als 1 Jahr gewirtschaftet werden soll (Anlagevermögen) </a:t>
          </a:r>
        </a:p>
      </dgm:t>
    </dgm:pt>
    <dgm:pt modelId="{8D0104D7-98D1-4260-87E3-AA8E7CAC120E}" type="parTrans" cxnId="{C08E3619-9B31-4324-866B-7274F2617886}">
      <dgm:prSet/>
      <dgm:spPr/>
      <dgm:t>
        <a:bodyPr/>
        <a:lstStyle/>
        <a:p>
          <a:endParaRPr lang="de-DE"/>
        </a:p>
      </dgm:t>
    </dgm:pt>
    <dgm:pt modelId="{C3027F3F-70CE-4F68-B2CE-28CEF7DFF26B}" type="sibTrans" cxnId="{C08E3619-9B31-4324-866B-7274F2617886}">
      <dgm:prSet/>
      <dgm:spPr/>
      <dgm:t>
        <a:bodyPr/>
        <a:lstStyle/>
        <a:p>
          <a:endParaRPr lang="de-DE"/>
        </a:p>
      </dgm:t>
    </dgm:pt>
    <dgm:pt modelId="{93D08DC2-E45F-4BEC-8C26-433452A304CF}">
      <dgm:prSet phldrT="[Text]" custT="1"/>
      <dgm:spPr/>
      <dgm:t>
        <a:bodyPr/>
        <a:lstStyle/>
        <a:p>
          <a:endParaRPr lang="de-DE" sz="1200" dirty="0"/>
        </a:p>
      </dgm:t>
    </dgm:pt>
    <dgm:pt modelId="{94B80042-AF13-463E-A6B2-5FA6519E698A}" type="parTrans" cxnId="{A06CEE72-3660-4C99-8D29-72A7093724C4}">
      <dgm:prSet/>
      <dgm:spPr/>
      <dgm:t>
        <a:bodyPr/>
        <a:lstStyle/>
        <a:p>
          <a:endParaRPr lang="de-DE"/>
        </a:p>
      </dgm:t>
    </dgm:pt>
    <dgm:pt modelId="{3F585692-6EEB-4E8F-87C5-30D8BBA97B7A}" type="sibTrans" cxnId="{A06CEE72-3660-4C99-8D29-72A7093724C4}">
      <dgm:prSet/>
      <dgm:spPr/>
      <dgm:t>
        <a:bodyPr/>
        <a:lstStyle/>
        <a:p>
          <a:endParaRPr lang="de-DE"/>
        </a:p>
      </dgm:t>
    </dgm:pt>
    <dgm:pt modelId="{97DE1D58-5C1D-472A-B5E5-CF9475359FB4}">
      <dgm:prSet phldrT="[Text]" custT="1"/>
      <dgm:spPr/>
      <dgm:t>
        <a:bodyPr/>
        <a:lstStyle/>
        <a:p>
          <a:r>
            <a:rPr lang="de-DE" sz="1000" dirty="0"/>
            <a:t>Optional für Unternehmen, die freiwillig eine KFR aufstellen oder den Jahresabschluss um eine KFR zu erweitern haben</a:t>
          </a:r>
        </a:p>
      </dgm:t>
    </dgm:pt>
    <dgm:pt modelId="{4B9D47E0-1CE0-4B34-A1BC-03E3CF55C60A}" type="parTrans" cxnId="{6B513AB0-E9DD-4E67-9B89-7239BF231C78}">
      <dgm:prSet/>
      <dgm:spPr/>
      <dgm:t>
        <a:bodyPr/>
        <a:lstStyle/>
        <a:p>
          <a:endParaRPr lang="de-DE"/>
        </a:p>
      </dgm:t>
    </dgm:pt>
    <dgm:pt modelId="{6C28DED4-D8DB-4CA1-B0BF-3CD6CED651AB}" type="sibTrans" cxnId="{6B513AB0-E9DD-4E67-9B89-7239BF231C78}">
      <dgm:prSet/>
      <dgm:spPr/>
      <dgm:t>
        <a:bodyPr/>
        <a:lstStyle/>
        <a:p>
          <a:endParaRPr lang="de-DE"/>
        </a:p>
      </dgm:t>
    </dgm:pt>
    <dgm:pt modelId="{B4A6042E-BBFC-4706-91AE-C25FFBFBADC5}">
      <dgm:prSet phldrT="[Text]" custT="1"/>
      <dgm:spPr/>
      <dgm:t>
        <a:bodyPr/>
        <a:lstStyle/>
        <a:p>
          <a:r>
            <a:rPr lang="de-DE" sz="1000" u="none" dirty="0"/>
            <a:t>Erlöserzielung durch die eigentliche Geschäftstätigkeit</a:t>
          </a:r>
        </a:p>
      </dgm:t>
    </dgm:pt>
    <dgm:pt modelId="{DD8B2450-0037-4B75-BEA9-6BECDA1D58F6}" type="parTrans" cxnId="{1FA37D2D-943C-489B-91F0-A2263FED94B1}">
      <dgm:prSet/>
      <dgm:spPr/>
      <dgm:t>
        <a:bodyPr/>
        <a:lstStyle/>
        <a:p>
          <a:endParaRPr lang="de-DE"/>
        </a:p>
      </dgm:t>
    </dgm:pt>
    <dgm:pt modelId="{99A2BAE1-91F9-45A5-9E5E-05D906D35DF3}" type="sibTrans" cxnId="{1FA37D2D-943C-489B-91F0-A2263FED94B1}">
      <dgm:prSet/>
      <dgm:spPr/>
      <dgm:t>
        <a:bodyPr/>
        <a:lstStyle/>
        <a:p>
          <a:endParaRPr lang="de-DE"/>
        </a:p>
      </dgm:t>
    </dgm:pt>
    <dgm:pt modelId="{659AA5D9-87E1-4F66-8A10-9FF1A6850906}">
      <dgm:prSet phldrT="[Text]" custT="1"/>
      <dgm:spPr/>
      <dgm:t>
        <a:bodyPr/>
        <a:lstStyle/>
        <a:p>
          <a:r>
            <a:rPr lang="de-DE" sz="1000" u="none" dirty="0"/>
            <a:t>Einbezug von Ertragssteuerzahlungen </a:t>
          </a:r>
        </a:p>
      </dgm:t>
    </dgm:pt>
    <dgm:pt modelId="{51ACFE0F-AAEF-440A-91B4-23A8CF7F440E}" type="parTrans" cxnId="{9401BB69-1C2C-4D1D-853D-6877BB1B323B}">
      <dgm:prSet/>
      <dgm:spPr/>
      <dgm:t>
        <a:bodyPr/>
        <a:lstStyle/>
        <a:p>
          <a:endParaRPr lang="de-DE"/>
        </a:p>
      </dgm:t>
    </dgm:pt>
    <dgm:pt modelId="{2BA431FD-89CE-4693-AEFB-7E3E252F3985}" type="sibTrans" cxnId="{9401BB69-1C2C-4D1D-853D-6877BB1B323B}">
      <dgm:prSet/>
      <dgm:spPr/>
      <dgm:t>
        <a:bodyPr/>
        <a:lstStyle/>
        <a:p>
          <a:endParaRPr lang="de-DE"/>
        </a:p>
      </dgm:t>
    </dgm:pt>
    <dgm:pt modelId="{68C0E3D0-A58C-4E93-A037-1EB4F12E6512}">
      <dgm:prSet phldrT="[Text]" custT="1"/>
      <dgm:spPr/>
      <dgm:t>
        <a:bodyPr/>
        <a:lstStyle/>
        <a:p>
          <a:r>
            <a:rPr lang="de-DE" sz="1000" u="none" dirty="0"/>
            <a:t>Zuordnung von Einzahlungen, sofern diese nicht der Finanzierungstätigkeit bzw. Investitionstätigkeit zugeordnet werden.</a:t>
          </a:r>
        </a:p>
      </dgm:t>
    </dgm:pt>
    <dgm:pt modelId="{089DD33F-0DE7-404C-9E73-4B312C9DEE05}" type="parTrans" cxnId="{03E8C1C4-1B5F-4E7C-A402-7E023009D25C}">
      <dgm:prSet/>
      <dgm:spPr/>
      <dgm:t>
        <a:bodyPr/>
        <a:lstStyle/>
        <a:p>
          <a:endParaRPr lang="de-DE"/>
        </a:p>
      </dgm:t>
    </dgm:pt>
    <dgm:pt modelId="{DB050E1C-B6EF-4F98-B147-99D5980EFD79}" type="sibTrans" cxnId="{03E8C1C4-1B5F-4E7C-A402-7E023009D25C}">
      <dgm:prSet/>
      <dgm:spPr/>
      <dgm:t>
        <a:bodyPr/>
        <a:lstStyle/>
        <a:p>
          <a:endParaRPr lang="de-DE"/>
        </a:p>
      </dgm:t>
    </dgm:pt>
    <dgm:pt modelId="{3F9904F3-6D1D-4595-802A-9630585EE489}">
      <dgm:prSet custT="1"/>
      <dgm:spPr/>
      <dgm:t>
        <a:bodyPr/>
        <a:lstStyle/>
        <a:p>
          <a:r>
            <a:rPr lang="de-DE" sz="1000" dirty="0"/>
            <a:t>Einbezug von Zahlungsströmen von Finanzmittelanlagen</a:t>
          </a:r>
        </a:p>
      </dgm:t>
    </dgm:pt>
    <dgm:pt modelId="{4042FDDC-D059-4605-94CC-74A70C22D1BF}" type="parTrans" cxnId="{4329DF97-F89B-4ED4-A38D-A3C7FF7938AB}">
      <dgm:prSet/>
      <dgm:spPr/>
      <dgm:t>
        <a:bodyPr/>
        <a:lstStyle/>
        <a:p>
          <a:endParaRPr lang="de-DE"/>
        </a:p>
      </dgm:t>
    </dgm:pt>
    <dgm:pt modelId="{901615A5-A746-4B53-9A89-5890E9821277}" type="sibTrans" cxnId="{4329DF97-F89B-4ED4-A38D-A3C7FF7938AB}">
      <dgm:prSet/>
      <dgm:spPr/>
      <dgm:t>
        <a:bodyPr/>
        <a:lstStyle/>
        <a:p>
          <a:endParaRPr lang="de-DE"/>
        </a:p>
      </dgm:t>
    </dgm:pt>
    <dgm:pt modelId="{93F80435-210D-49C2-87BB-7E1A2D093024}">
      <dgm:prSet custT="1"/>
      <dgm:spPr/>
      <dgm:t>
        <a:bodyPr/>
        <a:lstStyle/>
        <a:p>
          <a:r>
            <a:rPr lang="de-DE" sz="1000" dirty="0"/>
            <a:t>Einbezug erhaltener Zinsen sowie erhaltener Dividenden, die im Zusammenhang mit getätigten Investitionen stehen</a:t>
          </a:r>
        </a:p>
      </dgm:t>
    </dgm:pt>
    <dgm:pt modelId="{A7CA8F1C-7539-4F95-960D-54B89FBDD0A0}" type="parTrans" cxnId="{3950B0CC-23B1-4BD9-84BF-5B845ADCF259}">
      <dgm:prSet/>
      <dgm:spPr/>
      <dgm:t>
        <a:bodyPr/>
        <a:lstStyle/>
        <a:p>
          <a:endParaRPr lang="de-DE"/>
        </a:p>
      </dgm:t>
    </dgm:pt>
    <dgm:pt modelId="{0F643C58-86E6-4217-B859-0BEF05BE83F6}" type="sibTrans" cxnId="{3950B0CC-23B1-4BD9-84BF-5B845ADCF259}">
      <dgm:prSet/>
      <dgm:spPr/>
      <dgm:t>
        <a:bodyPr/>
        <a:lstStyle/>
        <a:p>
          <a:endParaRPr lang="de-DE"/>
        </a:p>
      </dgm:t>
    </dgm:pt>
    <dgm:pt modelId="{EDE503EF-3DA5-4992-AA93-BB7F6DDE7E15}">
      <dgm:prSet custT="1"/>
      <dgm:spPr/>
      <dgm:t>
        <a:bodyPr/>
        <a:lstStyle/>
        <a:p>
          <a:r>
            <a:rPr lang="de-DE" sz="1000" dirty="0"/>
            <a:t>Zahlungsströme aus der Neuaufnahme und Tilgung von Finanzschulden</a:t>
          </a:r>
        </a:p>
      </dgm:t>
    </dgm:pt>
    <dgm:pt modelId="{F2028F03-F201-42EF-A918-5B5FEA56A431}" type="parTrans" cxnId="{EE8E5B19-0B09-4D76-92C9-BF0912C23D4F}">
      <dgm:prSet/>
      <dgm:spPr/>
      <dgm:t>
        <a:bodyPr/>
        <a:lstStyle/>
        <a:p>
          <a:endParaRPr lang="de-DE"/>
        </a:p>
      </dgm:t>
    </dgm:pt>
    <dgm:pt modelId="{F162FF60-A5BB-4A18-8005-482C14458620}" type="sibTrans" cxnId="{EE8E5B19-0B09-4D76-92C9-BF0912C23D4F}">
      <dgm:prSet/>
      <dgm:spPr/>
      <dgm:t>
        <a:bodyPr/>
        <a:lstStyle/>
        <a:p>
          <a:endParaRPr lang="de-DE"/>
        </a:p>
      </dgm:t>
    </dgm:pt>
    <dgm:pt modelId="{A64BE20E-60FB-47E5-A7E6-EB1AE70D95CD}">
      <dgm:prSet custT="1"/>
      <dgm:spPr/>
      <dgm:t>
        <a:bodyPr/>
        <a:lstStyle/>
        <a:p>
          <a:r>
            <a:rPr lang="de-DE" sz="1000" dirty="0"/>
            <a:t>Gezahlte Zinsen und gezahlte Dividenden, sofern sie im Zusammenhang mit den Zahlungsströmen der Finanzierungstätigkeit stehen</a:t>
          </a:r>
        </a:p>
      </dgm:t>
    </dgm:pt>
    <dgm:pt modelId="{A4FCC00B-7A93-4BE4-848A-D4159C205415}" type="parTrans" cxnId="{10E8B446-56FD-42DC-8792-CFA601B3A54D}">
      <dgm:prSet/>
      <dgm:spPr/>
      <dgm:t>
        <a:bodyPr/>
        <a:lstStyle/>
        <a:p>
          <a:endParaRPr lang="de-DE"/>
        </a:p>
      </dgm:t>
    </dgm:pt>
    <dgm:pt modelId="{9CFC21A5-EE00-4A79-B98C-8D7D5B5439DF}" type="sibTrans" cxnId="{10E8B446-56FD-42DC-8792-CFA601B3A54D}">
      <dgm:prSet/>
      <dgm:spPr/>
      <dgm:t>
        <a:bodyPr/>
        <a:lstStyle/>
        <a:p>
          <a:endParaRPr lang="de-DE"/>
        </a:p>
      </dgm:t>
    </dgm:pt>
    <dgm:pt modelId="{5DFE4C4D-FCED-4A36-8ECC-D9014108FAD1}" type="pres">
      <dgm:prSet presAssocID="{CF04D32C-FC53-44A5-ACB3-D9D824B32B32}" presName="linear" presStyleCnt="0">
        <dgm:presLayoutVars>
          <dgm:dir/>
          <dgm:animLvl val="lvl"/>
          <dgm:resizeHandles val="exact"/>
        </dgm:presLayoutVars>
      </dgm:prSet>
      <dgm:spPr/>
    </dgm:pt>
    <dgm:pt modelId="{397EFE5F-E968-4002-B88E-247C50DB9AE6}" type="pres">
      <dgm:prSet presAssocID="{2C8B3072-8296-4FB0-9A4C-D3D0875A182A}" presName="parentLin" presStyleCnt="0"/>
      <dgm:spPr/>
    </dgm:pt>
    <dgm:pt modelId="{F25E362F-CC6B-4B27-9214-9813962BBC6A}" type="pres">
      <dgm:prSet presAssocID="{2C8B3072-8296-4FB0-9A4C-D3D0875A182A}" presName="parentLeftMargin" presStyleLbl="node1" presStyleIdx="0" presStyleCnt="4"/>
      <dgm:spPr/>
    </dgm:pt>
    <dgm:pt modelId="{1B9B53F0-6640-4F50-8843-11A02FF7AF57}" type="pres">
      <dgm:prSet presAssocID="{2C8B3072-8296-4FB0-9A4C-D3D0875A182A}" presName="parentText" presStyleLbl="node1" presStyleIdx="0" presStyleCnt="4" custScaleY="122669" custLinFactNeighborX="6790" custLinFactNeighborY="19880">
        <dgm:presLayoutVars>
          <dgm:chMax val="0"/>
          <dgm:bulletEnabled val="1"/>
        </dgm:presLayoutVars>
      </dgm:prSet>
      <dgm:spPr/>
    </dgm:pt>
    <dgm:pt modelId="{8FB2AC23-0AA5-407C-A7C3-43FFF10C2173}" type="pres">
      <dgm:prSet presAssocID="{2C8B3072-8296-4FB0-9A4C-D3D0875A182A}" presName="negativeSpace" presStyleCnt="0"/>
      <dgm:spPr/>
    </dgm:pt>
    <dgm:pt modelId="{E2CC8676-FCCE-4396-997F-4E610682CE8F}" type="pres">
      <dgm:prSet presAssocID="{2C8B3072-8296-4FB0-9A4C-D3D0875A182A}" presName="childText" presStyleLbl="conFgAcc1" presStyleIdx="0" presStyleCnt="4" custScaleY="96333" custLinFactY="9804" custLinFactNeighborX="-4877" custLinFactNeighborY="100000">
        <dgm:presLayoutVars>
          <dgm:bulletEnabled val="1"/>
        </dgm:presLayoutVars>
      </dgm:prSet>
      <dgm:spPr/>
    </dgm:pt>
    <dgm:pt modelId="{F0062573-9ABD-4EE2-AC6B-FDEE342871B2}" type="pres">
      <dgm:prSet presAssocID="{A63871BA-AF15-41B0-9023-138A9D274C8C}" presName="spaceBetweenRectangles" presStyleCnt="0"/>
      <dgm:spPr/>
    </dgm:pt>
    <dgm:pt modelId="{27096D40-87AF-4B67-A49A-D0980C5DA745}" type="pres">
      <dgm:prSet presAssocID="{A1CE970B-E314-401D-A98D-0D2ABAAD3F04}" presName="parentLin" presStyleCnt="0"/>
      <dgm:spPr/>
    </dgm:pt>
    <dgm:pt modelId="{7229D4DF-52CF-4A42-B776-D45A4CCEEFBD}" type="pres">
      <dgm:prSet presAssocID="{A1CE970B-E314-401D-A98D-0D2ABAAD3F04}" presName="parentLeftMargin" presStyleLbl="node1" presStyleIdx="0" presStyleCnt="4"/>
      <dgm:spPr/>
    </dgm:pt>
    <dgm:pt modelId="{4CD1C68E-0088-4241-AB03-1FEA60BC7AA5}" type="pres">
      <dgm:prSet presAssocID="{A1CE970B-E314-401D-A98D-0D2ABAAD3F04}" presName="parentText" presStyleLbl="node1" presStyleIdx="1" presStyleCnt="4" custScaleY="105893">
        <dgm:presLayoutVars>
          <dgm:chMax val="0"/>
          <dgm:bulletEnabled val="1"/>
        </dgm:presLayoutVars>
      </dgm:prSet>
      <dgm:spPr/>
    </dgm:pt>
    <dgm:pt modelId="{343AC15C-611B-4437-8CA5-931AF94F486C}" type="pres">
      <dgm:prSet presAssocID="{A1CE970B-E314-401D-A98D-0D2ABAAD3F04}" presName="negativeSpace" presStyleCnt="0"/>
      <dgm:spPr/>
    </dgm:pt>
    <dgm:pt modelId="{37419288-017B-4C04-B77D-ACF85FA96AC0}" type="pres">
      <dgm:prSet presAssocID="{A1CE970B-E314-401D-A98D-0D2ABAAD3F04}" presName="childText" presStyleLbl="conFgAcc1" presStyleIdx="1" presStyleCnt="4">
        <dgm:presLayoutVars>
          <dgm:bulletEnabled val="1"/>
        </dgm:presLayoutVars>
      </dgm:prSet>
      <dgm:spPr/>
    </dgm:pt>
    <dgm:pt modelId="{C93844AD-DBC4-407C-AC62-B6D23AF0A6A5}" type="pres">
      <dgm:prSet presAssocID="{89FD24DC-AD3B-4E75-A01A-9927B37073CC}" presName="spaceBetweenRectangles" presStyleCnt="0"/>
      <dgm:spPr/>
    </dgm:pt>
    <dgm:pt modelId="{517706B9-B497-4A5B-9E9C-EF50483116CD}" type="pres">
      <dgm:prSet presAssocID="{75298B11-65E3-4866-97B2-8FB366A0E193}" presName="parentLin" presStyleCnt="0"/>
      <dgm:spPr/>
    </dgm:pt>
    <dgm:pt modelId="{9CD02B12-3EF8-42EB-97A0-7BB31E4AD95E}" type="pres">
      <dgm:prSet presAssocID="{75298B11-65E3-4866-97B2-8FB366A0E193}" presName="parentLeftMargin" presStyleLbl="node1" presStyleIdx="1" presStyleCnt="4"/>
      <dgm:spPr/>
    </dgm:pt>
    <dgm:pt modelId="{1C410C65-303B-432B-B3E3-8F60D833F43B}" type="pres">
      <dgm:prSet presAssocID="{75298B11-65E3-4866-97B2-8FB366A0E193}" presName="parentText" presStyleLbl="node1" presStyleIdx="2" presStyleCnt="4" custScaleY="113561">
        <dgm:presLayoutVars>
          <dgm:chMax val="0"/>
          <dgm:bulletEnabled val="1"/>
        </dgm:presLayoutVars>
      </dgm:prSet>
      <dgm:spPr/>
    </dgm:pt>
    <dgm:pt modelId="{846A7698-C301-430F-AFB8-112350691FBE}" type="pres">
      <dgm:prSet presAssocID="{75298B11-65E3-4866-97B2-8FB366A0E193}" presName="negativeSpace" presStyleCnt="0"/>
      <dgm:spPr/>
    </dgm:pt>
    <dgm:pt modelId="{8B0B7F25-DE69-46DC-99DB-B353E4E0EA81}" type="pres">
      <dgm:prSet presAssocID="{75298B11-65E3-4866-97B2-8FB366A0E193}" presName="childText" presStyleLbl="conFgAcc1" presStyleIdx="2" presStyleCnt="4">
        <dgm:presLayoutVars>
          <dgm:bulletEnabled val="1"/>
        </dgm:presLayoutVars>
      </dgm:prSet>
      <dgm:spPr/>
    </dgm:pt>
    <dgm:pt modelId="{59682EF0-C40E-43DD-815D-DD7B952CBBD2}" type="pres">
      <dgm:prSet presAssocID="{3FC5E589-CCAD-42C8-A5F8-17C9F43185E4}" presName="spaceBetweenRectangles" presStyleCnt="0"/>
      <dgm:spPr/>
    </dgm:pt>
    <dgm:pt modelId="{87C9A764-F270-4D20-97F6-E7B8C4B0EEC7}" type="pres">
      <dgm:prSet presAssocID="{4A706F06-61A8-4754-B03A-768219C2D440}" presName="parentLin" presStyleCnt="0"/>
      <dgm:spPr/>
    </dgm:pt>
    <dgm:pt modelId="{15C5744B-0948-48AA-9D25-D717B7E07AFE}" type="pres">
      <dgm:prSet presAssocID="{4A706F06-61A8-4754-B03A-768219C2D440}" presName="parentLeftMargin" presStyleLbl="node1" presStyleIdx="2" presStyleCnt="4"/>
      <dgm:spPr/>
    </dgm:pt>
    <dgm:pt modelId="{5F479777-D291-4E9E-A184-B5E3E2AAC892}" type="pres">
      <dgm:prSet presAssocID="{4A706F06-61A8-4754-B03A-768219C2D440}" presName="parentText" presStyleLbl="node1" presStyleIdx="3" presStyleCnt="4" custScaleY="104981" custLinFactNeighborX="5705" custLinFactNeighborY="-17595">
        <dgm:presLayoutVars>
          <dgm:chMax val="0"/>
          <dgm:bulletEnabled val="1"/>
        </dgm:presLayoutVars>
      </dgm:prSet>
      <dgm:spPr/>
    </dgm:pt>
    <dgm:pt modelId="{66C7302E-4D81-4AFE-BADA-D4CC88BF5939}" type="pres">
      <dgm:prSet presAssocID="{4A706F06-61A8-4754-B03A-768219C2D440}" presName="negativeSpace" presStyleCnt="0"/>
      <dgm:spPr/>
    </dgm:pt>
    <dgm:pt modelId="{5DD5DDDC-724F-4CD8-8A15-E6EE36F6A14B}" type="pres">
      <dgm:prSet presAssocID="{4A706F06-61A8-4754-B03A-768219C2D440}" presName="childText" presStyleLbl="conFgAcc1" presStyleIdx="3" presStyleCnt="4" custScaleY="111221">
        <dgm:presLayoutVars>
          <dgm:bulletEnabled val="1"/>
        </dgm:presLayoutVars>
      </dgm:prSet>
      <dgm:spPr/>
    </dgm:pt>
  </dgm:ptLst>
  <dgm:cxnLst>
    <dgm:cxn modelId="{5DD10E0B-DF96-4719-B83E-1745B6F92E0A}" type="presOf" srcId="{68C0E3D0-A58C-4E93-A037-1EB4F12E6512}" destId="{37419288-017B-4C04-B77D-ACF85FA96AC0}" srcOrd="0" destOrd="3" presId="urn:microsoft.com/office/officeart/2005/8/layout/list1"/>
    <dgm:cxn modelId="{8CAD2A10-74B3-46F8-8D61-8E93BCF261E9}" srcId="{CF04D32C-FC53-44A5-ACB3-D9D824B32B32}" destId="{2C8B3072-8296-4FB0-9A4C-D3D0875A182A}" srcOrd="0" destOrd="0" parTransId="{CE4A12DE-8311-4782-8468-7AE236A79CCA}" sibTransId="{A63871BA-AF15-41B0-9023-138A9D274C8C}"/>
    <dgm:cxn modelId="{EA1A3B12-F0BB-4350-88F8-26578B20257B}" type="presOf" srcId="{75298B11-65E3-4866-97B2-8FB366A0E193}" destId="{9CD02B12-3EF8-42EB-97A0-7BB31E4AD95E}" srcOrd="0" destOrd="0" presId="urn:microsoft.com/office/officeart/2005/8/layout/list1"/>
    <dgm:cxn modelId="{C08E3619-9B31-4324-866B-7274F2617886}" srcId="{75298B11-65E3-4866-97B2-8FB366A0E193}" destId="{CC8EE424-22AA-413E-B971-C13967928DE8}" srcOrd="0" destOrd="0" parTransId="{8D0104D7-98D1-4260-87E3-AA8E7CAC120E}" sibTransId="{C3027F3F-70CE-4F68-B2CE-28CEF7DFF26B}"/>
    <dgm:cxn modelId="{EE8E5B19-0B09-4D76-92C9-BF0912C23D4F}" srcId="{4A706F06-61A8-4754-B03A-768219C2D440}" destId="{EDE503EF-3DA5-4992-AA93-BB7F6DDE7E15}" srcOrd="0" destOrd="0" parTransId="{F2028F03-F201-42EF-A918-5B5FEA56A431}" sibTransId="{F162FF60-A5BB-4A18-8005-482C14458620}"/>
    <dgm:cxn modelId="{76AFAF20-8233-48B6-8A78-B3CB8274BCFB}" type="presOf" srcId="{93D08DC2-E45F-4BEC-8C26-433452A304CF}" destId="{E2CC8676-FCCE-4396-997F-4E610682CE8F}" srcOrd="0" destOrd="2" presId="urn:microsoft.com/office/officeart/2005/8/layout/list1"/>
    <dgm:cxn modelId="{8C960427-444F-49CC-A586-A0003C3431EE}" srcId="{2C8B3072-8296-4FB0-9A4C-D3D0875A182A}" destId="{C193C94A-BBE5-4D41-8B99-D8357BC31D90}" srcOrd="0" destOrd="0" parTransId="{42A19038-E248-4BD8-8FDA-9F10C831DAC7}" sibTransId="{1C470088-8FE7-4DC7-9F99-DE8067415B52}"/>
    <dgm:cxn modelId="{4D2A0527-905C-4FC7-8F60-A22F11F2CF4A}" type="presOf" srcId="{4A706F06-61A8-4754-B03A-768219C2D440}" destId="{15C5744B-0948-48AA-9D25-D717B7E07AFE}" srcOrd="0" destOrd="0" presId="urn:microsoft.com/office/officeart/2005/8/layout/list1"/>
    <dgm:cxn modelId="{1FA37D2D-943C-489B-91F0-A2263FED94B1}" srcId="{A1CE970B-E314-401D-A98D-0D2ABAAD3F04}" destId="{B4A6042E-BBFC-4706-91AE-C25FFBFBADC5}" srcOrd="1" destOrd="0" parTransId="{DD8B2450-0037-4B75-BEA9-6BECDA1D58F6}" sibTransId="{99A2BAE1-91F9-45A5-9E5E-05D906D35DF3}"/>
    <dgm:cxn modelId="{1D55DE2E-1DFF-49A3-A933-73F82A007E82}" type="presOf" srcId="{97DE1D58-5C1D-472A-B5E5-CF9475359FB4}" destId="{E2CC8676-FCCE-4396-997F-4E610682CE8F}" srcOrd="0" destOrd="1" presId="urn:microsoft.com/office/officeart/2005/8/layout/list1"/>
    <dgm:cxn modelId="{93B02232-88EC-48A7-ACBB-742F2A7A636F}" type="presOf" srcId="{2C8B3072-8296-4FB0-9A4C-D3D0875A182A}" destId="{1B9B53F0-6640-4F50-8843-11A02FF7AF57}" srcOrd="1" destOrd="0" presId="urn:microsoft.com/office/officeart/2005/8/layout/list1"/>
    <dgm:cxn modelId="{31E42E43-6FBA-42A8-84BB-BDAEF9632E64}" type="presOf" srcId="{75298B11-65E3-4866-97B2-8FB366A0E193}" destId="{1C410C65-303B-432B-B3E3-8F60D833F43B}" srcOrd="1" destOrd="0" presId="urn:microsoft.com/office/officeart/2005/8/layout/list1"/>
    <dgm:cxn modelId="{10E8B446-56FD-42DC-8792-CFA601B3A54D}" srcId="{4A706F06-61A8-4754-B03A-768219C2D440}" destId="{A64BE20E-60FB-47E5-A7E6-EB1AE70D95CD}" srcOrd="1" destOrd="0" parTransId="{A4FCC00B-7A93-4BE4-848A-D4159C205415}" sibTransId="{9CFC21A5-EE00-4A79-B98C-8D7D5B5439DF}"/>
    <dgm:cxn modelId="{9401BB69-1C2C-4D1D-853D-6877BB1B323B}" srcId="{A1CE970B-E314-401D-A98D-0D2ABAAD3F04}" destId="{659AA5D9-87E1-4F66-8A10-9FF1A6850906}" srcOrd="2" destOrd="0" parTransId="{51ACFE0F-AAEF-440A-91B4-23A8CF7F440E}" sibTransId="{2BA431FD-89CE-4693-AEFB-7E3E252F3985}"/>
    <dgm:cxn modelId="{99B13F4B-1D7C-4EE5-918C-BC5F8B7F5536}" type="presOf" srcId="{93F80435-210D-49C2-87BB-7E1A2D093024}" destId="{8B0B7F25-DE69-46DC-99DB-B353E4E0EA81}" srcOrd="0" destOrd="2" presId="urn:microsoft.com/office/officeart/2005/8/layout/list1"/>
    <dgm:cxn modelId="{B92E414B-527C-4775-A3FC-A748636856C7}" srcId="{CF04D32C-FC53-44A5-ACB3-D9D824B32B32}" destId="{75298B11-65E3-4866-97B2-8FB366A0E193}" srcOrd="2" destOrd="0" parTransId="{3133429F-B3A1-42A3-B6C5-AB51C1B31DA2}" sibTransId="{3FC5E589-CCAD-42C8-A5F8-17C9F43185E4}"/>
    <dgm:cxn modelId="{16686E4B-894C-4F3C-98B0-6F22D74D6E3B}" type="presOf" srcId="{4A706F06-61A8-4754-B03A-768219C2D440}" destId="{5F479777-D291-4E9E-A184-B5E3E2AAC892}" srcOrd="1" destOrd="0" presId="urn:microsoft.com/office/officeart/2005/8/layout/list1"/>
    <dgm:cxn modelId="{A06CEE72-3660-4C99-8D29-72A7093724C4}" srcId="{2C8B3072-8296-4FB0-9A4C-D3D0875A182A}" destId="{93D08DC2-E45F-4BEC-8C26-433452A304CF}" srcOrd="2" destOrd="0" parTransId="{94B80042-AF13-463E-A6B2-5FA6519E698A}" sibTransId="{3F585692-6EEB-4E8F-87C5-30D8BBA97B7A}"/>
    <dgm:cxn modelId="{2271CE73-FC61-4D70-AE5A-4DB81B06982C}" type="presOf" srcId="{7339B2DC-CC7C-4381-80CB-9853AE952715}" destId="{37419288-017B-4C04-B77D-ACF85FA96AC0}" srcOrd="0" destOrd="0" presId="urn:microsoft.com/office/officeart/2005/8/layout/list1"/>
    <dgm:cxn modelId="{4E834C7A-E4DD-46D0-AA64-96FD876B0EC2}" type="presOf" srcId="{3F9904F3-6D1D-4595-802A-9630585EE489}" destId="{8B0B7F25-DE69-46DC-99DB-B353E4E0EA81}" srcOrd="0" destOrd="1" presId="urn:microsoft.com/office/officeart/2005/8/layout/list1"/>
    <dgm:cxn modelId="{4856357C-F8F1-457D-913D-BD329957A306}" type="presOf" srcId="{A64BE20E-60FB-47E5-A7E6-EB1AE70D95CD}" destId="{5DD5DDDC-724F-4CD8-8A15-E6EE36F6A14B}" srcOrd="0" destOrd="1" presId="urn:microsoft.com/office/officeart/2005/8/layout/list1"/>
    <dgm:cxn modelId="{8661717C-D578-47DE-A21B-9D9B23BAAA9A}" type="presOf" srcId="{A1CE970B-E314-401D-A98D-0D2ABAAD3F04}" destId="{7229D4DF-52CF-4A42-B776-D45A4CCEEFBD}" srcOrd="0" destOrd="0" presId="urn:microsoft.com/office/officeart/2005/8/layout/list1"/>
    <dgm:cxn modelId="{14EE907D-824C-4151-AB71-5889BB4B25C3}" srcId="{A1CE970B-E314-401D-A98D-0D2ABAAD3F04}" destId="{7339B2DC-CC7C-4381-80CB-9853AE952715}" srcOrd="0" destOrd="0" parTransId="{E7C9F094-EBEE-4EB7-B613-13E99A7CAD67}" sibTransId="{A0B5B68F-5BA1-4F1C-AF2B-D7145EFD078C}"/>
    <dgm:cxn modelId="{D8225A91-7D71-480E-8CA2-CC5791D9345D}" type="presOf" srcId="{2C8B3072-8296-4FB0-9A4C-D3D0875A182A}" destId="{F25E362F-CC6B-4B27-9214-9813962BBC6A}" srcOrd="0" destOrd="0" presId="urn:microsoft.com/office/officeart/2005/8/layout/list1"/>
    <dgm:cxn modelId="{4329DF97-F89B-4ED4-A38D-A3C7FF7938AB}" srcId="{75298B11-65E3-4866-97B2-8FB366A0E193}" destId="{3F9904F3-6D1D-4595-802A-9630585EE489}" srcOrd="1" destOrd="0" parTransId="{4042FDDC-D059-4605-94CC-74A70C22D1BF}" sibTransId="{901615A5-A746-4B53-9A89-5890E9821277}"/>
    <dgm:cxn modelId="{617C0A9C-C65D-4C53-BA8E-D8B7F0378214}" type="presOf" srcId="{EDE503EF-3DA5-4992-AA93-BB7F6DDE7E15}" destId="{5DD5DDDC-724F-4CD8-8A15-E6EE36F6A14B}" srcOrd="0" destOrd="0" presId="urn:microsoft.com/office/officeart/2005/8/layout/list1"/>
    <dgm:cxn modelId="{91F8E79D-CE80-4469-9207-E348BDC3DEC7}" srcId="{CF04D32C-FC53-44A5-ACB3-D9D824B32B32}" destId="{4A706F06-61A8-4754-B03A-768219C2D440}" srcOrd="3" destOrd="0" parTransId="{9A9ADD20-4AF0-47C5-AD27-76839C8EBCD1}" sibTransId="{49AF71D5-737F-49CE-97D3-41433F0FBA0D}"/>
    <dgm:cxn modelId="{EBA771A4-F13F-43A9-832E-CC02529DF9E7}" type="presOf" srcId="{B4A6042E-BBFC-4706-91AE-C25FFBFBADC5}" destId="{37419288-017B-4C04-B77D-ACF85FA96AC0}" srcOrd="0" destOrd="1" presId="urn:microsoft.com/office/officeart/2005/8/layout/list1"/>
    <dgm:cxn modelId="{9C391EAB-2070-46EA-A519-AB6A08F4137B}" type="presOf" srcId="{CF04D32C-FC53-44A5-ACB3-D9D824B32B32}" destId="{5DFE4C4D-FCED-4A36-8ECC-D9014108FAD1}" srcOrd="0" destOrd="0" presId="urn:microsoft.com/office/officeart/2005/8/layout/list1"/>
    <dgm:cxn modelId="{6B513AB0-E9DD-4E67-9B89-7239BF231C78}" srcId="{2C8B3072-8296-4FB0-9A4C-D3D0875A182A}" destId="{97DE1D58-5C1D-472A-B5E5-CF9475359FB4}" srcOrd="1" destOrd="0" parTransId="{4B9D47E0-1CE0-4B34-A1BC-03E3CF55C60A}" sibTransId="{6C28DED4-D8DB-4CA1-B0BF-3CD6CED651AB}"/>
    <dgm:cxn modelId="{6D2B8DC1-497D-4269-9ABA-D7A8D40A408A}" srcId="{CF04D32C-FC53-44A5-ACB3-D9D824B32B32}" destId="{A1CE970B-E314-401D-A98D-0D2ABAAD3F04}" srcOrd="1" destOrd="0" parTransId="{DC740689-B7DE-4B56-A664-D6A54B34F1D1}" sibTransId="{89FD24DC-AD3B-4E75-A01A-9927B37073CC}"/>
    <dgm:cxn modelId="{03E8C1C4-1B5F-4E7C-A402-7E023009D25C}" srcId="{A1CE970B-E314-401D-A98D-0D2ABAAD3F04}" destId="{68C0E3D0-A58C-4E93-A037-1EB4F12E6512}" srcOrd="3" destOrd="0" parTransId="{089DD33F-0DE7-404C-9E73-4B312C9DEE05}" sibTransId="{DB050E1C-B6EF-4F98-B147-99D5980EFD79}"/>
    <dgm:cxn modelId="{3950B0CC-23B1-4BD9-84BF-5B845ADCF259}" srcId="{75298B11-65E3-4866-97B2-8FB366A0E193}" destId="{93F80435-210D-49C2-87BB-7E1A2D093024}" srcOrd="2" destOrd="0" parTransId="{A7CA8F1C-7539-4F95-960D-54B89FBDD0A0}" sibTransId="{0F643C58-86E6-4217-B859-0BEF05BE83F6}"/>
    <dgm:cxn modelId="{6227BCDD-A644-4F4A-9A05-A15193ED24A2}" type="presOf" srcId="{C193C94A-BBE5-4D41-8B99-D8357BC31D90}" destId="{E2CC8676-FCCE-4396-997F-4E610682CE8F}" srcOrd="0" destOrd="0" presId="urn:microsoft.com/office/officeart/2005/8/layout/list1"/>
    <dgm:cxn modelId="{2F4F29E4-5D53-4293-99B8-B447D034D70E}" type="presOf" srcId="{A1CE970B-E314-401D-A98D-0D2ABAAD3F04}" destId="{4CD1C68E-0088-4241-AB03-1FEA60BC7AA5}" srcOrd="1" destOrd="0" presId="urn:microsoft.com/office/officeart/2005/8/layout/list1"/>
    <dgm:cxn modelId="{810E5EF5-C668-4F67-A5B0-842CE4005E10}" type="presOf" srcId="{CC8EE424-22AA-413E-B971-C13967928DE8}" destId="{8B0B7F25-DE69-46DC-99DB-B353E4E0EA81}" srcOrd="0" destOrd="0" presId="urn:microsoft.com/office/officeart/2005/8/layout/list1"/>
    <dgm:cxn modelId="{8E3545FD-0D6D-45E9-B723-47BC781722FD}" type="presOf" srcId="{659AA5D9-87E1-4F66-8A10-9FF1A6850906}" destId="{37419288-017B-4C04-B77D-ACF85FA96AC0}" srcOrd="0" destOrd="2" presId="urn:microsoft.com/office/officeart/2005/8/layout/list1"/>
    <dgm:cxn modelId="{12E7D066-B46C-4966-ADF1-FF8CC063D067}" type="presParOf" srcId="{5DFE4C4D-FCED-4A36-8ECC-D9014108FAD1}" destId="{397EFE5F-E968-4002-B88E-247C50DB9AE6}" srcOrd="0" destOrd="0" presId="urn:microsoft.com/office/officeart/2005/8/layout/list1"/>
    <dgm:cxn modelId="{3F21ED46-D7D9-4035-B00A-206E2E9479F5}" type="presParOf" srcId="{397EFE5F-E968-4002-B88E-247C50DB9AE6}" destId="{F25E362F-CC6B-4B27-9214-9813962BBC6A}" srcOrd="0" destOrd="0" presId="urn:microsoft.com/office/officeart/2005/8/layout/list1"/>
    <dgm:cxn modelId="{339B7A0E-D0A0-4479-BAB1-B0806979A4E1}" type="presParOf" srcId="{397EFE5F-E968-4002-B88E-247C50DB9AE6}" destId="{1B9B53F0-6640-4F50-8843-11A02FF7AF57}" srcOrd="1" destOrd="0" presId="urn:microsoft.com/office/officeart/2005/8/layout/list1"/>
    <dgm:cxn modelId="{34CE6170-D789-4751-A18D-6DE6138B984E}" type="presParOf" srcId="{5DFE4C4D-FCED-4A36-8ECC-D9014108FAD1}" destId="{8FB2AC23-0AA5-407C-A7C3-43FFF10C2173}" srcOrd="1" destOrd="0" presId="urn:microsoft.com/office/officeart/2005/8/layout/list1"/>
    <dgm:cxn modelId="{B9CC6D8D-5BFD-4998-ACAE-E96C45919F5B}" type="presParOf" srcId="{5DFE4C4D-FCED-4A36-8ECC-D9014108FAD1}" destId="{E2CC8676-FCCE-4396-997F-4E610682CE8F}" srcOrd="2" destOrd="0" presId="urn:microsoft.com/office/officeart/2005/8/layout/list1"/>
    <dgm:cxn modelId="{3E25D8D2-333E-45B3-B848-7366955346D4}" type="presParOf" srcId="{5DFE4C4D-FCED-4A36-8ECC-D9014108FAD1}" destId="{F0062573-9ABD-4EE2-AC6B-FDEE342871B2}" srcOrd="3" destOrd="0" presId="urn:microsoft.com/office/officeart/2005/8/layout/list1"/>
    <dgm:cxn modelId="{72859267-50DD-429D-9630-AF1CE9571372}" type="presParOf" srcId="{5DFE4C4D-FCED-4A36-8ECC-D9014108FAD1}" destId="{27096D40-87AF-4B67-A49A-D0980C5DA745}" srcOrd="4" destOrd="0" presId="urn:microsoft.com/office/officeart/2005/8/layout/list1"/>
    <dgm:cxn modelId="{A4E5BA81-BD71-4801-B65D-5579B67BF320}" type="presParOf" srcId="{27096D40-87AF-4B67-A49A-D0980C5DA745}" destId="{7229D4DF-52CF-4A42-B776-D45A4CCEEFBD}" srcOrd="0" destOrd="0" presId="urn:microsoft.com/office/officeart/2005/8/layout/list1"/>
    <dgm:cxn modelId="{A903CDA7-6B94-47C1-BCBA-4EF98BA3F371}" type="presParOf" srcId="{27096D40-87AF-4B67-A49A-D0980C5DA745}" destId="{4CD1C68E-0088-4241-AB03-1FEA60BC7AA5}" srcOrd="1" destOrd="0" presId="urn:microsoft.com/office/officeart/2005/8/layout/list1"/>
    <dgm:cxn modelId="{878FC772-0BF2-4DCC-A9AF-26F7B25C0480}" type="presParOf" srcId="{5DFE4C4D-FCED-4A36-8ECC-D9014108FAD1}" destId="{343AC15C-611B-4437-8CA5-931AF94F486C}" srcOrd="5" destOrd="0" presId="urn:microsoft.com/office/officeart/2005/8/layout/list1"/>
    <dgm:cxn modelId="{2AD9EDE2-F604-4ABE-8CDD-DF9A9C971A8F}" type="presParOf" srcId="{5DFE4C4D-FCED-4A36-8ECC-D9014108FAD1}" destId="{37419288-017B-4C04-B77D-ACF85FA96AC0}" srcOrd="6" destOrd="0" presId="urn:microsoft.com/office/officeart/2005/8/layout/list1"/>
    <dgm:cxn modelId="{69080C79-B3E6-4E11-BC7E-B6231AFFA95D}" type="presParOf" srcId="{5DFE4C4D-FCED-4A36-8ECC-D9014108FAD1}" destId="{C93844AD-DBC4-407C-AC62-B6D23AF0A6A5}" srcOrd="7" destOrd="0" presId="urn:microsoft.com/office/officeart/2005/8/layout/list1"/>
    <dgm:cxn modelId="{CCA7A85C-C273-4C91-83D9-DB362B7E5FF6}" type="presParOf" srcId="{5DFE4C4D-FCED-4A36-8ECC-D9014108FAD1}" destId="{517706B9-B497-4A5B-9E9C-EF50483116CD}" srcOrd="8" destOrd="0" presId="urn:microsoft.com/office/officeart/2005/8/layout/list1"/>
    <dgm:cxn modelId="{DA50E367-7552-4D63-A43B-7B637AA865A5}" type="presParOf" srcId="{517706B9-B497-4A5B-9E9C-EF50483116CD}" destId="{9CD02B12-3EF8-42EB-97A0-7BB31E4AD95E}" srcOrd="0" destOrd="0" presId="urn:microsoft.com/office/officeart/2005/8/layout/list1"/>
    <dgm:cxn modelId="{F66B0B4C-1531-45B2-AC13-17F76683E7AC}" type="presParOf" srcId="{517706B9-B497-4A5B-9E9C-EF50483116CD}" destId="{1C410C65-303B-432B-B3E3-8F60D833F43B}" srcOrd="1" destOrd="0" presId="urn:microsoft.com/office/officeart/2005/8/layout/list1"/>
    <dgm:cxn modelId="{670F363D-D700-41BF-AB6D-61AB36D1544A}" type="presParOf" srcId="{5DFE4C4D-FCED-4A36-8ECC-D9014108FAD1}" destId="{846A7698-C301-430F-AFB8-112350691FBE}" srcOrd="9" destOrd="0" presId="urn:microsoft.com/office/officeart/2005/8/layout/list1"/>
    <dgm:cxn modelId="{B22CF6AB-BC2E-401F-B951-29F76DBBA2C7}" type="presParOf" srcId="{5DFE4C4D-FCED-4A36-8ECC-D9014108FAD1}" destId="{8B0B7F25-DE69-46DC-99DB-B353E4E0EA81}" srcOrd="10" destOrd="0" presId="urn:microsoft.com/office/officeart/2005/8/layout/list1"/>
    <dgm:cxn modelId="{A6ED4C6E-492D-4968-B132-11C636BE7A0F}" type="presParOf" srcId="{5DFE4C4D-FCED-4A36-8ECC-D9014108FAD1}" destId="{59682EF0-C40E-43DD-815D-DD7B952CBBD2}" srcOrd="11" destOrd="0" presId="urn:microsoft.com/office/officeart/2005/8/layout/list1"/>
    <dgm:cxn modelId="{A4A8EA33-0448-418D-8F9D-0D6664AACA04}" type="presParOf" srcId="{5DFE4C4D-FCED-4A36-8ECC-D9014108FAD1}" destId="{87C9A764-F270-4D20-97F6-E7B8C4B0EEC7}" srcOrd="12" destOrd="0" presId="urn:microsoft.com/office/officeart/2005/8/layout/list1"/>
    <dgm:cxn modelId="{A2013497-8901-495E-9F54-4D2736EEDFBA}" type="presParOf" srcId="{87C9A764-F270-4D20-97F6-E7B8C4B0EEC7}" destId="{15C5744B-0948-48AA-9D25-D717B7E07AFE}" srcOrd="0" destOrd="0" presId="urn:microsoft.com/office/officeart/2005/8/layout/list1"/>
    <dgm:cxn modelId="{150313F9-C125-4CCE-9061-574157522F10}" type="presParOf" srcId="{87C9A764-F270-4D20-97F6-E7B8C4B0EEC7}" destId="{5F479777-D291-4E9E-A184-B5E3E2AAC892}" srcOrd="1" destOrd="0" presId="urn:microsoft.com/office/officeart/2005/8/layout/list1"/>
    <dgm:cxn modelId="{42816DE0-BCF2-4C5B-ABD7-DF355544BF34}" type="presParOf" srcId="{5DFE4C4D-FCED-4A36-8ECC-D9014108FAD1}" destId="{66C7302E-4D81-4AFE-BADA-D4CC88BF5939}" srcOrd="13" destOrd="0" presId="urn:microsoft.com/office/officeart/2005/8/layout/list1"/>
    <dgm:cxn modelId="{1601CCC5-0486-4E38-8769-CE6AD8D2731C}" type="presParOf" srcId="{5DFE4C4D-FCED-4A36-8ECC-D9014108FAD1}" destId="{5DD5DDDC-724F-4CD8-8A15-E6EE36F6A14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1946A-2CF6-4B4B-B36C-09F4F218B1A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7670D28-3C50-4F5E-B3AA-9987C939106C}">
      <dgm:prSet phldrT="[Text]"/>
      <dgm:spPr/>
      <dgm:t>
        <a:bodyPr/>
        <a:lstStyle/>
        <a:p>
          <a:r>
            <a:rPr lang="de-DE" dirty="0"/>
            <a:t>Direkte Methode</a:t>
          </a:r>
        </a:p>
      </dgm:t>
    </dgm:pt>
    <dgm:pt modelId="{994800CF-BBCF-45BA-9D4C-D71A66A829BA}" type="parTrans" cxnId="{63444E8E-7369-4EA1-BC04-3B0213AE78BF}">
      <dgm:prSet/>
      <dgm:spPr/>
      <dgm:t>
        <a:bodyPr/>
        <a:lstStyle/>
        <a:p>
          <a:endParaRPr lang="de-DE"/>
        </a:p>
      </dgm:t>
    </dgm:pt>
    <dgm:pt modelId="{6C0CCDB4-573E-4042-8834-AC248DBA5D0E}" type="sibTrans" cxnId="{63444E8E-7369-4EA1-BC04-3B0213AE78BF}">
      <dgm:prSet/>
      <dgm:spPr/>
      <dgm:t>
        <a:bodyPr/>
        <a:lstStyle/>
        <a:p>
          <a:endParaRPr lang="de-DE"/>
        </a:p>
      </dgm:t>
    </dgm:pt>
    <dgm:pt modelId="{B031F58A-CC15-4FAA-88FD-6F54C6D4E6B5}">
      <dgm:prSet phldrT="[Text]"/>
      <dgm:spPr/>
      <dgm:t>
        <a:bodyPr/>
        <a:lstStyle/>
        <a:p>
          <a:r>
            <a:rPr lang="de-DE" dirty="0" err="1"/>
            <a:t>Unsaldierter</a:t>
          </a:r>
          <a:r>
            <a:rPr lang="de-DE" dirty="0"/>
            <a:t> Ausweis von Ein- und Auszahlungen, die der laufenden Tätigkeit zugeordnet werden</a:t>
          </a:r>
        </a:p>
      </dgm:t>
    </dgm:pt>
    <dgm:pt modelId="{B10A1AC5-D80E-42FD-AC1B-7AA3CA6F9C7F}" type="parTrans" cxnId="{69A340B6-34CF-4D91-84B5-76883A92C0D4}">
      <dgm:prSet/>
      <dgm:spPr/>
      <dgm:t>
        <a:bodyPr/>
        <a:lstStyle/>
        <a:p>
          <a:endParaRPr lang="de-DE"/>
        </a:p>
      </dgm:t>
    </dgm:pt>
    <dgm:pt modelId="{3EC25746-98DC-456F-AE50-648894CFFB03}" type="sibTrans" cxnId="{69A340B6-34CF-4D91-84B5-76883A92C0D4}">
      <dgm:prSet/>
      <dgm:spPr/>
      <dgm:t>
        <a:bodyPr/>
        <a:lstStyle/>
        <a:p>
          <a:endParaRPr lang="de-DE"/>
        </a:p>
      </dgm:t>
    </dgm:pt>
    <dgm:pt modelId="{4917CE61-9D63-4A4C-8A6D-64E0693FD993}">
      <dgm:prSet phldrT="[Text]"/>
      <dgm:spPr/>
      <dgm:t>
        <a:bodyPr/>
        <a:lstStyle/>
        <a:p>
          <a:r>
            <a:rPr lang="de-DE" dirty="0"/>
            <a:t>Indirekte Methode</a:t>
          </a:r>
        </a:p>
      </dgm:t>
    </dgm:pt>
    <dgm:pt modelId="{D08090EC-F723-441D-8430-C46D2EEE400A}" type="parTrans" cxnId="{206DC433-CCB1-42F0-BF91-FE8E58795806}">
      <dgm:prSet/>
      <dgm:spPr/>
      <dgm:t>
        <a:bodyPr/>
        <a:lstStyle/>
        <a:p>
          <a:endParaRPr lang="de-DE"/>
        </a:p>
      </dgm:t>
    </dgm:pt>
    <dgm:pt modelId="{0FAA50B5-86D7-4420-841A-5FB4ED62A753}" type="sibTrans" cxnId="{206DC433-CCB1-42F0-BF91-FE8E58795806}">
      <dgm:prSet/>
      <dgm:spPr/>
      <dgm:t>
        <a:bodyPr/>
        <a:lstStyle/>
        <a:p>
          <a:endParaRPr lang="de-DE"/>
        </a:p>
      </dgm:t>
    </dgm:pt>
    <dgm:pt modelId="{0F103F02-18D1-47D3-9CFB-029345C97D5D}">
      <dgm:prSet phldrT="[Text]"/>
      <dgm:spPr/>
      <dgm:t>
        <a:bodyPr/>
        <a:lstStyle/>
        <a:p>
          <a:r>
            <a:rPr lang="de-DE" dirty="0"/>
            <a:t>Ausgangspunkt ist Periodenergebnis</a:t>
          </a:r>
        </a:p>
      </dgm:t>
    </dgm:pt>
    <dgm:pt modelId="{2ED54C75-46BF-4862-AF0F-29EEC4EB4886}" type="parTrans" cxnId="{289970F4-5D72-4839-B2B2-60EC724DEF4F}">
      <dgm:prSet/>
      <dgm:spPr/>
      <dgm:t>
        <a:bodyPr/>
        <a:lstStyle/>
        <a:p>
          <a:endParaRPr lang="de-DE"/>
        </a:p>
      </dgm:t>
    </dgm:pt>
    <dgm:pt modelId="{E0C7CD9B-1E8B-4870-8A9C-17C57BA2F660}" type="sibTrans" cxnId="{289970F4-5D72-4839-B2B2-60EC724DEF4F}">
      <dgm:prSet/>
      <dgm:spPr/>
      <dgm:t>
        <a:bodyPr/>
        <a:lstStyle/>
        <a:p>
          <a:endParaRPr lang="de-DE"/>
        </a:p>
      </dgm:t>
    </dgm:pt>
    <dgm:pt modelId="{48BD0FF6-7F08-4B11-96EE-86D2982E97C9}">
      <dgm:prSet phldrT="[Text]"/>
      <dgm:spPr/>
      <dgm:t>
        <a:bodyPr/>
        <a:lstStyle/>
        <a:p>
          <a:r>
            <a:rPr lang="de-DE" dirty="0"/>
            <a:t>Bereinigung um Bestandsänderungen</a:t>
          </a:r>
        </a:p>
      </dgm:t>
    </dgm:pt>
    <dgm:pt modelId="{9EBF8608-F5D7-4D41-8107-10A75DA906CE}" type="parTrans" cxnId="{7903406D-124A-4550-97C9-6D7D059D5BF2}">
      <dgm:prSet/>
      <dgm:spPr/>
      <dgm:t>
        <a:bodyPr/>
        <a:lstStyle/>
        <a:p>
          <a:endParaRPr lang="de-DE"/>
        </a:p>
      </dgm:t>
    </dgm:pt>
    <dgm:pt modelId="{32A6B1D5-4CF4-4FFB-A363-8B9D912BEACC}" type="sibTrans" cxnId="{7903406D-124A-4550-97C9-6D7D059D5BF2}">
      <dgm:prSet/>
      <dgm:spPr/>
      <dgm:t>
        <a:bodyPr/>
        <a:lstStyle/>
        <a:p>
          <a:endParaRPr lang="de-DE"/>
        </a:p>
      </dgm:t>
    </dgm:pt>
    <dgm:pt modelId="{2AB65662-CCFC-4179-8897-1AFA06E938FE}">
      <dgm:prSet/>
      <dgm:spPr/>
      <dgm:t>
        <a:bodyPr/>
        <a:lstStyle/>
        <a:p>
          <a:r>
            <a:rPr lang="de-DE"/>
            <a:t>Bereinigung um nicht zahlungswirksame Aufwendungen und Erträge</a:t>
          </a:r>
          <a:endParaRPr lang="de-DE" dirty="0"/>
        </a:p>
      </dgm:t>
    </dgm:pt>
    <dgm:pt modelId="{B70414C4-FD0F-462D-A839-54D42986674E}" type="parTrans" cxnId="{EA853222-C173-40C6-AEDD-705AD3DE875B}">
      <dgm:prSet/>
      <dgm:spPr/>
      <dgm:t>
        <a:bodyPr/>
        <a:lstStyle/>
        <a:p>
          <a:endParaRPr lang="de-DE"/>
        </a:p>
      </dgm:t>
    </dgm:pt>
    <dgm:pt modelId="{2500BA8E-147B-49DB-AF8B-B205C09468B7}" type="sibTrans" cxnId="{EA853222-C173-40C6-AEDD-705AD3DE875B}">
      <dgm:prSet/>
      <dgm:spPr/>
      <dgm:t>
        <a:bodyPr/>
        <a:lstStyle/>
        <a:p>
          <a:endParaRPr lang="de-DE"/>
        </a:p>
      </dgm:t>
    </dgm:pt>
    <dgm:pt modelId="{EF3431BB-2E9B-438B-829F-83DB4E7AD671}">
      <dgm:prSet/>
      <dgm:spPr/>
      <dgm:t>
        <a:bodyPr/>
        <a:lstStyle/>
        <a:p>
          <a:r>
            <a:rPr lang="de-DE"/>
            <a:t>Bereinigung von Posten, die Cashflows aus der Investitions- und Finanzierungstätigkeit darstellen</a:t>
          </a:r>
          <a:endParaRPr lang="de-DE" dirty="0"/>
        </a:p>
      </dgm:t>
    </dgm:pt>
    <dgm:pt modelId="{0F2EBDC9-5C81-401E-9B6E-2A59987FF223}" type="parTrans" cxnId="{6CD65036-8EF0-4A8F-970D-C72822C8594C}">
      <dgm:prSet/>
      <dgm:spPr/>
      <dgm:t>
        <a:bodyPr/>
        <a:lstStyle/>
        <a:p>
          <a:endParaRPr lang="de-DE"/>
        </a:p>
      </dgm:t>
    </dgm:pt>
    <dgm:pt modelId="{551119AF-BE5A-415D-8077-798A932798E6}" type="sibTrans" cxnId="{6CD65036-8EF0-4A8F-970D-C72822C8594C}">
      <dgm:prSet/>
      <dgm:spPr/>
      <dgm:t>
        <a:bodyPr/>
        <a:lstStyle/>
        <a:p>
          <a:endParaRPr lang="de-DE"/>
        </a:p>
      </dgm:t>
    </dgm:pt>
    <dgm:pt modelId="{8AF9A112-AEC2-4A2C-9318-9B08BD1B2254}" type="pres">
      <dgm:prSet presAssocID="{2911946A-2CF6-4B4B-B36C-09F4F218B1A5}" presName="Name0" presStyleCnt="0">
        <dgm:presLayoutVars>
          <dgm:dir/>
          <dgm:animLvl val="lvl"/>
          <dgm:resizeHandles val="exact"/>
        </dgm:presLayoutVars>
      </dgm:prSet>
      <dgm:spPr/>
    </dgm:pt>
    <dgm:pt modelId="{7849E392-34F5-44D9-9AC0-C77FCB5FB925}" type="pres">
      <dgm:prSet presAssocID="{E7670D28-3C50-4F5E-B3AA-9987C939106C}" presName="linNode" presStyleCnt="0"/>
      <dgm:spPr/>
    </dgm:pt>
    <dgm:pt modelId="{63DB73DC-A236-4059-8621-2FCEE1800165}" type="pres">
      <dgm:prSet presAssocID="{E7670D28-3C50-4F5E-B3AA-9987C939106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7349E6F-E791-493D-B7D0-3342E9A8E9A9}" type="pres">
      <dgm:prSet presAssocID="{E7670D28-3C50-4F5E-B3AA-9987C939106C}" presName="descendantText" presStyleLbl="alignAccFollowNode1" presStyleIdx="0" presStyleCnt="2">
        <dgm:presLayoutVars>
          <dgm:bulletEnabled val="1"/>
        </dgm:presLayoutVars>
      </dgm:prSet>
      <dgm:spPr/>
    </dgm:pt>
    <dgm:pt modelId="{139CB44A-CE2E-43B8-A518-A5746438AB8C}" type="pres">
      <dgm:prSet presAssocID="{6C0CCDB4-573E-4042-8834-AC248DBA5D0E}" presName="sp" presStyleCnt="0"/>
      <dgm:spPr/>
    </dgm:pt>
    <dgm:pt modelId="{FC7F8D63-3654-4D4B-886B-679BA7BF3B62}" type="pres">
      <dgm:prSet presAssocID="{4917CE61-9D63-4A4C-8A6D-64E0693FD993}" presName="linNode" presStyleCnt="0"/>
      <dgm:spPr/>
    </dgm:pt>
    <dgm:pt modelId="{33616292-6972-4464-9129-9BEB3D700157}" type="pres">
      <dgm:prSet presAssocID="{4917CE61-9D63-4A4C-8A6D-64E0693FD99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99D99BB-EE19-4CD3-84D1-027F005B3CF2}" type="pres">
      <dgm:prSet presAssocID="{4917CE61-9D63-4A4C-8A6D-64E0693FD99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FDFBF00-13A1-4FDB-A2B9-8C4889599247}" type="presOf" srcId="{B031F58A-CC15-4FAA-88FD-6F54C6D4E6B5}" destId="{17349E6F-E791-493D-B7D0-3342E9A8E9A9}" srcOrd="0" destOrd="0" presId="urn:microsoft.com/office/officeart/2005/8/layout/vList5"/>
    <dgm:cxn modelId="{00BEAB04-982C-46C8-8DA7-6ECB95593622}" type="presOf" srcId="{0F103F02-18D1-47D3-9CFB-029345C97D5D}" destId="{D99D99BB-EE19-4CD3-84D1-027F005B3CF2}" srcOrd="0" destOrd="0" presId="urn:microsoft.com/office/officeart/2005/8/layout/vList5"/>
    <dgm:cxn modelId="{EA853222-C173-40C6-AEDD-705AD3DE875B}" srcId="{4917CE61-9D63-4A4C-8A6D-64E0693FD993}" destId="{2AB65662-CCFC-4179-8897-1AFA06E938FE}" srcOrd="1" destOrd="0" parTransId="{B70414C4-FD0F-462D-A839-54D42986674E}" sibTransId="{2500BA8E-147B-49DB-AF8B-B205C09468B7}"/>
    <dgm:cxn modelId="{206DC433-CCB1-42F0-BF91-FE8E58795806}" srcId="{2911946A-2CF6-4B4B-B36C-09F4F218B1A5}" destId="{4917CE61-9D63-4A4C-8A6D-64E0693FD993}" srcOrd="1" destOrd="0" parTransId="{D08090EC-F723-441D-8430-C46D2EEE400A}" sibTransId="{0FAA50B5-86D7-4420-841A-5FB4ED62A753}"/>
    <dgm:cxn modelId="{6CD65036-8EF0-4A8F-970D-C72822C8594C}" srcId="{4917CE61-9D63-4A4C-8A6D-64E0693FD993}" destId="{EF3431BB-2E9B-438B-829F-83DB4E7AD671}" srcOrd="2" destOrd="0" parTransId="{0F2EBDC9-5C81-401E-9B6E-2A59987FF223}" sibTransId="{551119AF-BE5A-415D-8077-798A932798E6}"/>
    <dgm:cxn modelId="{788BBF5F-AC79-48DF-A426-7A0B407AE6A4}" type="presOf" srcId="{48BD0FF6-7F08-4B11-96EE-86D2982E97C9}" destId="{D99D99BB-EE19-4CD3-84D1-027F005B3CF2}" srcOrd="0" destOrd="3" presId="urn:microsoft.com/office/officeart/2005/8/layout/vList5"/>
    <dgm:cxn modelId="{7903406D-124A-4550-97C9-6D7D059D5BF2}" srcId="{4917CE61-9D63-4A4C-8A6D-64E0693FD993}" destId="{48BD0FF6-7F08-4B11-96EE-86D2982E97C9}" srcOrd="3" destOrd="0" parTransId="{9EBF8608-F5D7-4D41-8107-10A75DA906CE}" sibTransId="{32A6B1D5-4CF4-4FFB-A363-8B9D912BEACC}"/>
    <dgm:cxn modelId="{7C93B457-E063-4D26-8798-2E571874A8ED}" type="presOf" srcId="{EF3431BB-2E9B-438B-829F-83DB4E7AD671}" destId="{D99D99BB-EE19-4CD3-84D1-027F005B3CF2}" srcOrd="0" destOrd="2" presId="urn:microsoft.com/office/officeart/2005/8/layout/vList5"/>
    <dgm:cxn modelId="{63444E8E-7369-4EA1-BC04-3B0213AE78BF}" srcId="{2911946A-2CF6-4B4B-B36C-09F4F218B1A5}" destId="{E7670D28-3C50-4F5E-B3AA-9987C939106C}" srcOrd="0" destOrd="0" parTransId="{994800CF-BBCF-45BA-9D4C-D71A66A829BA}" sibTransId="{6C0CCDB4-573E-4042-8834-AC248DBA5D0E}"/>
    <dgm:cxn modelId="{11699D8E-4577-493A-BD1C-8B638B8EF1DA}" type="presOf" srcId="{4917CE61-9D63-4A4C-8A6D-64E0693FD993}" destId="{33616292-6972-4464-9129-9BEB3D700157}" srcOrd="0" destOrd="0" presId="urn:microsoft.com/office/officeart/2005/8/layout/vList5"/>
    <dgm:cxn modelId="{69A340B6-34CF-4D91-84B5-76883A92C0D4}" srcId="{E7670D28-3C50-4F5E-B3AA-9987C939106C}" destId="{B031F58A-CC15-4FAA-88FD-6F54C6D4E6B5}" srcOrd="0" destOrd="0" parTransId="{B10A1AC5-D80E-42FD-AC1B-7AA3CA6F9C7F}" sibTransId="{3EC25746-98DC-456F-AE50-648894CFFB03}"/>
    <dgm:cxn modelId="{CB1E59D8-5EEC-4198-A519-85F77731D27C}" type="presOf" srcId="{E7670D28-3C50-4F5E-B3AA-9987C939106C}" destId="{63DB73DC-A236-4059-8621-2FCEE1800165}" srcOrd="0" destOrd="0" presId="urn:microsoft.com/office/officeart/2005/8/layout/vList5"/>
    <dgm:cxn modelId="{21E99CE3-945D-40E0-8591-0BE6A7F34814}" type="presOf" srcId="{2AB65662-CCFC-4179-8897-1AFA06E938FE}" destId="{D99D99BB-EE19-4CD3-84D1-027F005B3CF2}" srcOrd="0" destOrd="1" presId="urn:microsoft.com/office/officeart/2005/8/layout/vList5"/>
    <dgm:cxn modelId="{141A21F4-1798-4D2D-9FDA-0B946FC7B3B6}" type="presOf" srcId="{2911946A-2CF6-4B4B-B36C-09F4F218B1A5}" destId="{8AF9A112-AEC2-4A2C-9318-9B08BD1B2254}" srcOrd="0" destOrd="0" presId="urn:microsoft.com/office/officeart/2005/8/layout/vList5"/>
    <dgm:cxn modelId="{289970F4-5D72-4839-B2B2-60EC724DEF4F}" srcId="{4917CE61-9D63-4A4C-8A6D-64E0693FD993}" destId="{0F103F02-18D1-47D3-9CFB-029345C97D5D}" srcOrd="0" destOrd="0" parTransId="{2ED54C75-46BF-4862-AF0F-29EEC4EB4886}" sibTransId="{E0C7CD9B-1E8B-4870-8A9C-17C57BA2F660}"/>
    <dgm:cxn modelId="{EBAFF5FD-9574-4806-B068-19AC02EF7352}" type="presParOf" srcId="{8AF9A112-AEC2-4A2C-9318-9B08BD1B2254}" destId="{7849E392-34F5-44D9-9AC0-C77FCB5FB925}" srcOrd="0" destOrd="0" presId="urn:microsoft.com/office/officeart/2005/8/layout/vList5"/>
    <dgm:cxn modelId="{8D5CD1DE-C09B-450A-B607-355370AD4F53}" type="presParOf" srcId="{7849E392-34F5-44D9-9AC0-C77FCB5FB925}" destId="{63DB73DC-A236-4059-8621-2FCEE1800165}" srcOrd="0" destOrd="0" presId="urn:microsoft.com/office/officeart/2005/8/layout/vList5"/>
    <dgm:cxn modelId="{67DF8621-8F18-4352-ABA1-8D306F85E8FB}" type="presParOf" srcId="{7849E392-34F5-44D9-9AC0-C77FCB5FB925}" destId="{17349E6F-E791-493D-B7D0-3342E9A8E9A9}" srcOrd="1" destOrd="0" presId="urn:microsoft.com/office/officeart/2005/8/layout/vList5"/>
    <dgm:cxn modelId="{C81EC9D2-9168-4D18-87E4-141D189B6A9D}" type="presParOf" srcId="{8AF9A112-AEC2-4A2C-9318-9B08BD1B2254}" destId="{139CB44A-CE2E-43B8-A518-A5746438AB8C}" srcOrd="1" destOrd="0" presId="urn:microsoft.com/office/officeart/2005/8/layout/vList5"/>
    <dgm:cxn modelId="{DC0113C0-9ED2-4593-BD15-922B2F0091F0}" type="presParOf" srcId="{8AF9A112-AEC2-4A2C-9318-9B08BD1B2254}" destId="{FC7F8D63-3654-4D4B-886B-679BA7BF3B62}" srcOrd="2" destOrd="0" presId="urn:microsoft.com/office/officeart/2005/8/layout/vList5"/>
    <dgm:cxn modelId="{B8332FC2-0CA8-498A-9448-74A8308D9351}" type="presParOf" srcId="{FC7F8D63-3654-4D4B-886B-679BA7BF3B62}" destId="{33616292-6972-4464-9129-9BEB3D700157}" srcOrd="0" destOrd="0" presId="urn:microsoft.com/office/officeart/2005/8/layout/vList5"/>
    <dgm:cxn modelId="{E0CFD55E-570C-477B-A17C-BEEA1A51167D}" type="presParOf" srcId="{FC7F8D63-3654-4D4B-886B-679BA7BF3B62}" destId="{D99D99BB-EE19-4CD3-84D1-027F005B3CF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5C2FBB-C7CF-4476-A908-804C6BA63D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0CF425-1FFF-4CB4-B989-90743FAE3740}">
      <dgm:prSet phldrT="[Text]" custT="1"/>
      <dgm:spPr/>
      <dgm:t>
        <a:bodyPr/>
        <a:lstStyle/>
        <a:p>
          <a:r>
            <a:rPr lang="de-DE" sz="1400" dirty="0"/>
            <a:t>DRÄS 13 gilt bereits </a:t>
          </a:r>
          <a:r>
            <a:rPr lang="de-DE" sz="1400" b="1" dirty="0"/>
            <a:t>rückwirkend </a:t>
          </a:r>
          <a:r>
            <a:rPr lang="de-DE" sz="1400" dirty="0"/>
            <a:t>für nach dem 31.12.2022 beginnende Geschäftsjahre (also erstmalig zum 31.12.2023)</a:t>
          </a:r>
        </a:p>
      </dgm:t>
    </dgm:pt>
    <dgm:pt modelId="{8964080E-18B3-4EE6-B80C-E8A3E9A11363}" type="parTrans" cxnId="{08E18C7F-1FD0-4ACB-B04E-E9DA9FA975F0}">
      <dgm:prSet/>
      <dgm:spPr/>
      <dgm:t>
        <a:bodyPr/>
        <a:lstStyle/>
        <a:p>
          <a:endParaRPr lang="de-DE"/>
        </a:p>
      </dgm:t>
    </dgm:pt>
    <dgm:pt modelId="{EF88D1D0-F15E-4BAF-BE4E-597741FE70ED}" type="sibTrans" cxnId="{08E18C7F-1FD0-4ACB-B04E-E9DA9FA975F0}">
      <dgm:prSet/>
      <dgm:spPr/>
      <dgm:t>
        <a:bodyPr/>
        <a:lstStyle/>
        <a:p>
          <a:endParaRPr lang="de-DE"/>
        </a:p>
      </dgm:t>
    </dgm:pt>
    <dgm:pt modelId="{384F6DA5-9E1B-4864-9781-C1CA6745EA32}" type="pres">
      <dgm:prSet presAssocID="{195C2FBB-C7CF-4476-A908-804C6BA63DBD}" presName="Name0" presStyleCnt="0">
        <dgm:presLayoutVars>
          <dgm:dir/>
          <dgm:animLvl val="lvl"/>
          <dgm:resizeHandles val="exact"/>
        </dgm:presLayoutVars>
      </dgm:prSet>
      <dgm:spPr/>
    </dgm:pt>
    <dgm:pt modelId="{12E4324D-E808-4BE7-AA5D-A274BE93F2E1}" type="pres">
      <dgm:prSet presAssocID="{E50CF425-1FFF-4CB4-B989-90743FAE3740}" presName="linNode" presStyleCnt="0"/>
      <dgm:spPr/>
    </dgm:pt>
    <dgm:pt modelId="{349A4ECE-30ED-4D61-91C9-39CD321FF7CF}" type="pres">
      <dgm:prSet presAssocID="{E50CF425-1FFF-4CB4-B989-90743FAE3740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B3BDA326-6C24-4F1E-9FD8-C5DE92B14920}" type="presOf" srcId="{E50CF425-1FFF-4CB4-B989-90743FAE3740}" destId="{349A4ECE-30ED-4D61-91C9-39CD321FF7CF}" srcOrd="0" destOrd="0" presId="urn:microsoft.com/office/officeart/2005/8/layout/vList5"/>
    <dgm:cxn modelId="{08E18C7F-1FD0-4ACB-B04E-E9DA9FA975F0}" srcId="{195C2FBB-C7CF-4476-A908-804C6BA63DBD}" destId="{E50CF425-1FFF-4CB4-B989-90743FAE3740}" srcOrd="0" destOrd="0" parTransId="{8964080E-18B3-4EE6-B80C-E8A3E9A11363}" sibTransId="{EF88D1D0-F15E-4BAF-BE4E-597741FE70ED}"/>
    <dgm:cxn modelId="{EB252EF2-089B-47AD-9B4C-CF8DF4A5C2F6}" type="presOf" srcId="{195C2FBB-C7CF-4476-A908-804C6BA63DBD}" destId="{384F6DA5-9E1B-4864-9781-C1CA6745EA32}" srcOrd="0" destOrd="0" presId="urn:microsoft.com/office/officeart/2005/8/layout/vList5"/>
    <dgm:cxn modelId="{715B2F62-02DC-482F-B25D-9D273208100A}" type="presParOf" srcId="{384F6DA5-9E1B-4864-9781-C1CA6745EA32}" destId="{12E4324D-E808-4BE7-AA5D-A274BE93F2E1}" srcOrd="0" destOrd="0" presId="urn:microsoft.com/office/officeart/2005/8/layout/vList5"/>
    <dgm:cxn modelId="{961C1A77-25B2-4D18-8ADA-046F56EA23C4}" type="presParOf" srcId="{12E4324D-E808-4BE7-AA5D-A274BE93F2E1}" destId="{349A4ECE-30ED-4D61-91C9-39CD321FF7C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5C2FBB-C7CF-4476-A908-804C6BA63D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0CF425-1FFF-4CB4-B989-90743FAE3740}">
      <dgm:prSet phldrT="[Text]" custT="1"/>
      <dgm:spPr/>
      <dgm:t>
        <a:bodyPr/>
        <a:lstStyle/>
        <a:p>
          <a:r>
            <a:rPr lang="de-DE" sz="1400" dirty="0"/>
            <a:t>DRÄS 13 gilt bereits </a:t>
          </a:r>
          <a:r>
            <a:rPr lang="de-DE" sz="1400" b="1" dirty="0"/>
            <a:t>rückwirkend </a:t>
          </a:r>
          <a:r>
            <a:rPr lang="de-DE" sz="1400" dirty="0"/>
            <a:t>für nach dem 31.12.2022 beginnende Geschäftsjahre (also erstmalig zum 31.12.2023)</a:t>
          </a:r>
        </a:p>
      </dgm:t>
    </dgm:pt>
    <dgm:pt modelId="{8964080E-18B3-4EE6-B80C-E8A3E9A11363}" type="parTrans" cxnId="{08E18C7F-1FD0-4ACB-B04E-E9DA9FA975F0}">
      <dgm:prSet/>
      <dgm:spPr/>
      <dgm:t>
        <a:bodyPr/>
        <a:lstStyle/>
        <a:p>
          <a:endParaRPr lang="de-DE"/>
        </a:p>
      </dgm:t>
    </dgm:pt>
    <dgm:pt modelId="{EF88D1D0-F15E-4BAF-BE4E-597741FE70ED}" type="sibTrans" cxnId="{08E18C7F-1FD0-4ACB-B04E-E9DA9FA975F0}">
      <dgm:prSet/>
      <dgm:spPr/>
      <dgm:t>
        <a:bodyPr/>
        <a:lstStyle/>
        <a:p>
          <a:endParaRPr lang="de-DE"/>
        </a:p>
      </dgm:t>
    </dgm:pt>
    <dgm:pt modelId="{384F6DA5-9E1B-4864-9781-C1CA6745EA32}" type="pres">
      <dgm:prSet presAssocID="{195C2FBB-C7CF-4476-A908-804C6BA63DBD}" presName="Name0" presStyleCnt="0">
        <dgm:presLayoutVars>
          <dgm:dir/>
          <dgm:animLvl val="lvl"/>
          <dgm:resizeHandles val="exact"/>
        </dgm:presLayoutVars>
      </dgm:prSet>
      <dgm:spPr/>
    </dgm:pt>
    <dgm:pt modelId="{12E4324D-E808-4BE7-AA5D-A274BE93F2E1}" type="pres">
      <dgm:prSet presAssocID="{E50CF425-1FFF-4CB4-B989-90743FAE3740}" presName="linNode" presStyleCnt="0"/>
      <dgm:spPr/>
    </dgm:pt>
    <dgm:pt modelId="{349A4ECE-30ED-4D61-91C9-39CD321FF7CF}" type="pres">
      <dgm:prSet presAssocID="{E50CF425-1FFF-4CB4-B989-90743FAE3740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B3BDA326-6C24-4F1E-9FD8-C5DE92B14920}" type="presOf" srcId="{E50CF425-1FFF-4CB4-B989-90743FAE3740}" destId="{349A4ECE-30ED-4D61-91C9-39CD321FF7CF}" srcOrd="0" destOrd="0" presId="urn:microsoft.com/office/officeart/2005/8/layout/vList5"/>
    <dgm:cxn modelId="{08E18C7F-1FD0-4ACB-B04E-E9DA9FA975F0}" srcId="{195C2FBB-C7CF-4476-A908-804C6BA63DBD}" destId="{E50CF425-1FFF-4CB4-B989-90743FAE3740}" srcOrd="0" destOrd="0" parTransId="{8964080E-18B3-4EE6-B80C-E8A3E9A11363}" sibTransId="{EF88D1D0-F15E-4BAF-BE4E-597741FE70ED}"/>
    <dgm:cxn modelId="{EB252EF2-089B-47AD-9B4C-CF8DF4A5C2F6}" type="presOf" srcId="{195C2FBB-C7CF-4476-A908-804C6BA63DBD}" destId="{384F6DA5-9E1B-4864-9781-C1CA6745EA32}" srcOrd="0" destOrd="0" presId="urn:microsoft.com/office/officeart/2005/8/layout/vList5"/>
    <dgm:cxn modelId="{715B2F62-02DC-482F-B25D-9D273208100A}" type="presParOf" srcId="{384F6DA5-9E1B-4864-9781-C1CA6745EA32}" destId="{12E4324D-E808-4BE7-AA5D-A274BE93F2E1}" srcOrd="0" destOrd="0" presId="urn:microsoft.com/office/officeart/2005/8/layout/vList5"/>
    <dgm:cxn modelId="{961C1A77-25B2-4D18-8ADA-046F56EA23C4}" type="presParOf" srcId="{12E4324D-E808-4BE7-AA5D-A274BE93F2E1}" destId="{349A4ECE-30ED-4D61-91C9-39CD321FF7C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5C2FBB-C7CF-4476-A908-804C6BA63D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0CF425-1FFF-4CB4-B989-90743FAE3740}">
      <dgm:prSet phldrT="[Text]" custT="1"/>
      <dgm:spPr/>
      <dgm:t>
        <a:bodyPr/>
        <a:lstStyle/>
        <a:p>
          <a:r>
            <a:rPr lang="de-DE" sz="1400" dirty="0"/>
            <a:t>DRÄS 13 gilt bereits </a:t>
          </a:r>
          <a:r>
            <a:rPr lang="de-DE" sz="1400" b="1" dirty="0"/>
            <a:t>rückwirkend </a:t>
          </a:r>
          <a:r>
            <a:rPr lang="de-DE" sz="1400" dirty="0"/>
            <a:t>für nach dem 31.12.2022 beginnende Geschäftsjahre (also erstmalig zum 31.12.2023)</a:t>
          </a:r>
        </a:p>
      </dgm:t>
    </dgm:pt>
    <dgm:pt modelId="{8964080E-18B3-4EE6-B80C-E8A3E9A11363}" type="parTrans" cxnId="{08E18C7F-1FD0-4ACB-B04E-E9DA9FA975F0}">
      <dgm:prSet/>
      <dgm:spPr/>
      <dgm:t>
        <a:bodyPr/>
        <a:lstStyle/>
        <a:p>
          <a:endParaRPr lang="de-DE"/>
        </a:p>
      </dgm:t>
    </dgm:pt>
    <dgm:pt modelId="{EF88D1D0-F15E-4BAF-BE4E-597741FE70ED}" type="sibTrans" cxnId="{08E18C7F-1FD0-4ACB-B04E-E9DA9FA975F0}">
      <dgm:prSet/>
      <dgm:spPr/>
      <dgm:t>
        <a:bodyPr/>
        <a:lstStyle/>
        <a:p>
          <a:endParaRPr lang="de-DE"/>
        </a:p>
      </dgm:t>
    </dgm:pt>
    <dgm:pt modelId="{384F6DA5-9E1B-4864-9781-C1CA6745EA32}" type="pres">
      <dgm:prSet presAssocID="{195C2FBB-C7CF-4476-A908-804C6BA63DBD}" presName="Name0" presStyleCnt="0">
        <dgm:presLayoutVars>
          <dgm:dir/>
          <dgm:animLvl val="lvl"/>
          <dgm:resizeHandles val="exact"/>
        </dgm:presLayoutVars>
      </dgm:prSet>
      <dgm:spPr/>
    </dgm:pt>
    <dgm:pt modelId="{12E4324D-E808-4BE7-AA5D-A274BE93F2E1}" type="pres">
      <dgm:prSet presAssocID="{E50CF425-1FFF-4CB4-B989-90743FAE3740}" presName="linNode" presStyleCnt="0"/>
      <dgm:spPr/>
    </dgm:pt>
    <dgm:pt modelId="{349A4ECE-30ED-4D61-91C9-39CD321FF7CF}" type="pres">
      <dgm:prSet presAssocID="{E50CF425-1FFF-4CB4-B989-90743FAE3740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B3BDA326-6C24-4F1E-9FD8-C5DE92B14920}" type="presOf" srcId="{E50CF425-1FFF-4CB4-B989-90743FAE3740}" destId="{349A4ECE-30ED-4D61-91C9-39CD321FF7CF}" srcOrd="0" destOrd="0" presId="urn:microsoft.com/office/officeart/2005/8/layout/vList5"/>
    <dgm:cxn modelId="{08E18C7F-1FD0-4ACB-B04E-E9DA9FA975F0}" srcId="{195C2FBB-C7CF-4476-A908-804C6BA63DBD}" destId="{E50CF425-1FFF-4CB4-B989-90743FAE3740}" srcOrd="0" destOrd="0" parTransId="{8964080E-18B3-4EE6-B80C-E8A3E9A11363}" sibTransId="{EF88D1D0-F15E-4BAF-BE4E-597741FE70ED}"/>
    <dgm:cxn modelId="{EB252EF2-089B-47AD-9B4C-CF8DF4A5C2F6}" type="presOf" srcId="{195C2FBB-C7CF-4476-A908-804C6BA63DBD}" destId="{384F6DA5-9E1B-4864-9781-C1CA6745EA32}" srcOrd="0" destOrd="0" presId="urn:microsoft.com/office/officeart/2005/8/layout/vList5"/>
    <dgm:cxn modelId="{715B2F62-02DC-482F-B25D-9D273208100A}" type="presParOf" srcId="{384F6DA5-9E1B-4864-9781-C1CA6745EA32}" destId="{12E4324D-E808-4BE7-AA5D-A274BE93F2E1}" srcOrd="0" destOrd="0" presId="urn:microsoft.com/office/officeart/2005/8/layout/vList5"/>
    <dgm:cxn modelId="{961C1A77-25B2-4D18-8ADA-046F56EA23C4}" type="presParOf" srcId="{12E4324D-E808-4BE7-AA5D-A274BE93F2E1}" destId="{349A4ECE-30ED-4D61-91C9-39CD321FF7C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BAB10B-F707-4401-B9A4-C4240071740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4E3DCEE-B576-4015-A505-1AFE00FC9C28}">
      <dgm:prSet phldrT="[Text]"/>
      <dgm:spPr/>
      <dgm:t>
        <a:bodyPr/>
        <a:lstStyle/>
        <a:p>
          <a:r>
            <a:rPr lang="de-DE" dirty="0"/>
            <a:t>Finanzmittelfonds</a:t>
          </a:r>
        </a:p>
      </dgm:t>
    </dgm:pt>
    <dgm:pt modelId="{2F798286-0705-4068-AAAA-1BD4C4754019}" type="parTrans" cxnId="{F73D7255-0042-4461-8D4A-AAD1FF942732}">
      <dgm:prSet/>
      <dgm:spPr/>
      <dgm:t>
        <a:bodyPr/>
        <a:lstStyle/>
        <a:p>
          <a:endParaRPr lang="de-DE"/>
        </a:p>
      </dgm:t>
    </dgm:pt>
    <dgm:pt modelId="{DB36BE04-7438-4DA2-A7B7-2D2A0AB5FDBC}" type="sibTrans" cxnId="{F73D7255-0042-4461-8D4A-AAD1FF942732}">
      <dgm:prSet/>
      <dgm:spPr/>
      <dgm:t>
        <a:bodyPr/>
        <a:lstStyle/>
        <a:p>
          <a:endParaRPr lang="de-DE"/>
        </a:p>
      </dgm:t>
    </dgm:pt>
    <dgm:pt modelId="{2BB9471C-7472-4346-8FCF-B4234DCE1DB9}">
      <dgm:prSet phldrT="[Text]"/>
      <dgm:spPr/>
      <dgm:t>
        <a:bodyPr/>
        <a:lstStyle/>
        <a:p>
          <a:endParaRPr lang="de-DE" dirty="0"/>
        </a:p>
      </dgm:t>
    </dgm:pt>
    <dgm:pt modelId="{87378F13-6B3C-4D6C-A4AB-59611B604098}" type="parTrans" cxnId="{526BA47C-4066-4E70-B7D7-05719D6038C8}">
      <dgm:prSet/>
      <dgm:spPr/>
      <dgm:t>
        <a:bodyPr/>
        <a:lstStyle/>
        <a:p>
          <a:endParaRPr lang="de-DE"/>
        </a:p>
      </dgm:t>
    </dgm:pt>
    <dgm:pt modelId="{567419DA-0435-4396-8005-CF60C83A5223}" type="sibTrans" cxnId="{526BA47C-4066-4E70-B7D7-05719D6038C8}">
      <dgm:prSet/>
      <dgm:spPr/>
      <dgm:t>
        <a:bodyPr/>
        <a:lstStyle/>
        <a:p>
          <a:endParaRPr lang="de-DE"/>
        </a:p>
      </dgm:t>
    </dgm:pt>
    <dgm:pt modelId="{4E89FC11-DCAB-4784-A5E6-44B046DC8013}">
      <dgm:prSet phldrT="[Text]"/>
      <dgm:spPr/>
      <dgm:t>
        <a:bodyPr/>
        <a:lstStyle/>
        <a:p>
          <a:r>
            <a:rPr lang="de-DE" dirty="0"/>
            <a:t>Sofern Forderungen jederzeit in Zahlungsmittel umgewandelt werden können und diese nur unwesentlichen Wertschwankungen unterliegen </a:t>
          </a:r>
        </a:p>
      </dgm:t>
    </dgm:pt>
    <dgm:pt modelId="{671A75D0-D632-4C29-B8C4-AA5FDA486F87}" type="parTrans" cxnId="{30C23D74-9CDA-4DF9-BE43-96B90DC1C6BE}">
      <dgm:prSet/>
      <dgm:spPr/>
      <dgm:t>
        <a:bodyPr/>
        <a:lstStyle/>
        <a:p>
          <a:endParaRPr lang="de-DE"/>
        </a:p>
      </dgm:t>
    </dgm:pt>
    <dgm:pt modelId="{93438FBA-D059-4E63-BB80-0969EF6F45E0}" type="sibTrans" cxnId="{30C23D74-9CDA-4DF9-BE43-96B90DC1C6BE}">
      <dgm:prSet/>
      <dgm:spPr/>
      <dgm:t>
        <a:bodyPr/>
        <a:lstStyle/>
        <a:p>
          <a:endParaRPr lang="de-DE"/>
        </a:p>
      </dgm:t>
    </dgm:pt>
    <dgm:pt modelId="{B5D791B0-3A2E-41B9-A9B9-8E0042B1099D}">
      <dgm:prSet phldrT="[Text]"/>
      <dgm:spPr/>
      <dgm:t>
        <a:bodyPr/>
        <a:lstStyle/>
        <a:p>
          <a:r>
            <a:rPr lang="de-DE" dirty="0"/>
            <a:t>Cashflow aus Investitionstätigkeit</a:t>
          </a:r>
        </a:p>
      </dgm:t>
    </dgm:pt>
    <dgm:pt modelId="{A33F6A96-B4F3-4A18-B784-25E1000DF929}" type="parTrans" cxnId="{33569B21-34F8-4764-9902-B3D4E0709897}">
      <dgm:prSet/>
      <dgm:spPr/>
      <dgm:t>
        <a:bodyPr/>
        <a:lstStyle/>
        <a:p>
          <a:endParaRPr lang="de-DE"/>
        </a:p>
      </dgm:t>
    </dgm:pt>
    <dgm:pt modelId="{E56C8A1D-69E6-47DB-B537-BF79CC227BA4}" type="sibTrans" cxnId="{33569B21-34F8-4764-9902-B3D4E0709897}">
      <dgm:prSet/>
      <dgm:spPr/>
      <dgm:t>
        <a:bodyPr/>
        <a:lstStyle/>
        <a:p>
          <a:endParaRPr lang="de-DE"/>
        </a:p>
      </dgm:t>
    </dgm:pt>
    <dgm:pt modelId="{5AC2DAA2-142B-4439-A6E9-2063D813967A}">
      <dgm:prSet phldrT="[Text]"/>
      <dgm:spPr/>
      <dgm:t>
        <a:bodyPr/>
        <a:lstStyle/>
        <a:p>
          <a:r>
            <a:rPr lang="de-DE" dirty="0"/>
            <a:t>Bestehen einer quasi-permanenten Forderung </a:t>
          </a:r>
          <a:r>
            <a:rPr lang="de-DE" dirty="0" err="1"/>
            <a:t>ggü</a:t>
          </a:r>
          <a:r>
            <a:rPr lang="de-DE" dirty="0"/>
            <a:t>. Cash-Pool führenden Unternehmen</a:t>
          </a:r>
        </a:p>
      </dgm:t>
    </dgm:pt>
    <dgm:pt modelId="{A79AAEDF-0323-459B-BE4B-133523300099}" type="parTrans" cxnId="{ED906644-6599-4FEF-A4BA-0DF9DC4FB969}">
      <dgm:prSet/>
      <dgm:spPr/>
      <dgm:t>
        <a:bodyPr/>
        <a:lstStyle/>
        <a:p>
          <a:endParaRPr lang="de-DE"/>
        </a:p>
      </dgm:t>
    </dgm:pt>
    <dgm:pt modelId="{2AA63246-D716-44DE-B713-39A15AAB7677}" type="sibTrans" cxnId="{ED906644-6599-4FEF-A4BA-0DF9DC4FB969}">
      <dgm:prSet/>
      <dgm:spPr/>
      <dgm:t>
        <a:bodyPr/>
        <a:lstStyle/>
        <a:p>
          <a:endParaRPr lang="de-DE"/>
        </a:p>
      </dgm:t>
    </dgm:pt>
    <dgm:pt modelId="{6A757E99-9E9C-4801-A816-200EDA4F8430}">
      <dgm:prSet phldrT="[Text]"/>
      <dgm:spPr/>
      <dgm:t>
        <a:bodyPr/>
        <a:lstStyle/>
        <a:p>
          <a:r>
            <a:rPr lang="de-DE" dirty="0"/>
            <a:t>Cashflow aus Finanzierungstätigkeit</a:t>
          </a:r>
        </a:p>
      </dgm:t>
    </dgm:pt>
    <dgm:pt modelId="{4260D8BD-0883-4C63-955C-E86B916B0871}" type="parTrans" cxnId="{49BF85A5-A155-492F-88BD-D4A9B22CB913}">
      <dgm:prSet/>
      <dgm:spPr/>
      <dgm:t>
        <a:bodyPr/>
        <a:lstStyle/>
        <a:p>
          <a:endParaRPr lang="de-DE"/>
        </a:p>
      </dgm:t>
    </dgm:pt>
    <dgm:pt modelId="{1DB744EB-82BB-4D55-AA39-C049A7A5CFB5}" type="sibTrans" cxnId="{49BF85A5-A155-492F-88BD-D4A9B22CB913}">
      <dgm:prSet/>
      <dgm:spPr/>
      <dgm:t>
        <a:bodyPr/>
        <a:lstStyle/>
        <a:p>
          <a:endParaRPr lang="de-DE"/>
        </a:p>
      </dgm:t>
    </dgm:pt>
    <dgm:pt modelId="{807487ED-7E94-49ED-BC4D-AFD3826FF8AC}">
      <dgm:prSet phldrT="[Text]"/>
      <dgm:spPr/>
      <dgm:t>
        <a:bodyPr/>
        <a:lstStyle/>
        <a:p>
          <a:r>
            <a:rPr lang="de-DE" dirty="0"/>
            <a:t>Sofern Forderungen </a:t>
          </a:r>
          <a:r>
            <a:rPr lang="de-DE" u="sng" dirty="0"/>
            <a:t>nicht</a:t>
          </a:r>
          <a:r>
            <a:rPr lang="de-DE" dirty="0"/>
            <a:t> Teil des Finanzmittelfonds darstellen</a:t>
          </a:r>
        </a:p>
      </dgm:t>
    </dgm:pt>
    <dgm:pt modelId="{9C00F107-B277-4215-9883-32E2DB3C377A}" type="parTrans" cxnId="{7D380E7B-A731-40A8-8118-394406E3D43F}">
      <dgm:prSet/>
      <dgm:spPr/>
      <dgm:t>
        <a:bodyPr/>
        <a:lstStyle/>
        <a:p>
          <a:endParaRPr lang="de-DE"/>
        </a:p>
      </dgm:t>
    </dgm:pt>
    <dgm:pt modelId="{0CE44AC6-8700-406A-B430-4DB8271EA6D4}" type="sibTrans" cxnId="{7D380E7B-A731-40A8-8118-394406E3D43F}">
      <dgm:prSet/>
      <dgm:spPr/>
      <dgm:t>
        <a:bodyPr/>
        <a:lstStyle/>
        <a:p>
          <a:endParaRPr lang="de-DE"/>
        </a:p>
      </dgm:t>
    </dgm:pt>
    <dgm:pt modelId="{44E0D707-776C-4126-93C5-20127AD2675D}">
      <dgm:prSet phldrT="[Text]"/>
      <dgm:spPr/>
      <dgm:t>
        <a:bodyPr/>
        <a:lstStyle/>
        <a:p>
          <a:r>
            <a:rPr lang="de-DE" dirty="0"/>
            <a:t>Nur Ausweis der Veränderung der Forderungen (Stand 01.01 zu dem Stand 31.12.)</a:t>
          </a:r>
        </a:p>
      </dgm:t>
    </dgm:pt>
    <dgm:pt modelId="{7A5EB8A9-AA39-4645-AA37-7B124FA349DB}" type="parTrans" cxnId="{E75902B4-4F84-4A65-B65A-7CAB42DA2975}">
      <dgm:prSet/>
      <dgm:spPr/>
      <dgm:t>
        <a:bodyPr/>
        <a:lstStyle/>
        <a:p>
          <a:endParaRPr lang="de-DE"/>
        </a:p>
      </dgm:t>
    </dgm:pt>
    <dgm:pt modelId="{92296E58-2A83-486D-921B-684D7B459329}" type="sibTrans" cxnId="{E75902B4-4F84-4A65-B65A-7CAB42DA2975}">
      <dgm:prSet/>
      <dgm:spPr/>
      <dgm:t>
        <a:bodyPr/>
        <a:lstStyle/>
        <a:p>
          <a:endParaRPr lang="de-DE"/>
        </a:p>
      </dgm:t>
    </dgm:pt>
    <dgm:pt modelId="{FA58E38A-01D0-46C6-90B2-17EEE2F2929E}">
      <dgm:prSet phldrT="[Text]"/>
      <dgm:spPr/>
      <dgm:t>
        <a:bodyPr/>
        <a:lstStyle/>
        <a:p>
          <a:r>
            <a:rPr lang="de-DE" dirty="0"/>
            <a:t>Bei täglichem Ausgleich der Cash-Pool-Konten und damit Vorliegen von Kontokorrentkonto</a:t>
          </a:r>
        </a:p>
      </dgm:t>
    </dgm:pt>
    <dgm:pt modelId="{6567AE6A-687E-4384-9030-B39ABF5B2B92}" type="parTrans" cxnId="{B3FF75B9-1B56-42C2-BAF9-BAA35F736E75}">
      <dgm:prSet/>
      <dgm:spPr/>
      <dgm:t>
        <a:bodyPr/>
        <a:lstStyle/>
        <a:p>
          <a:endParaRPr lang="de-DE"/>
        </a:p>
      </dgm:t>
    </dgm:pt>
    <dgm:pt modelId="{78732400-BD09-4B17-9B51-18D7C8270400}" type="sibTrans" cxnId="{B3FF75B9-1B56-42C2-BAF9-BAA35F736E75}">
      <dgm:prSet/>
      <dgm:spPr/>
      <dgm:t>
        <a:bodyPr/>
        <a:lstStyle/>
        <a:p>
          <a:endParaRPr lang="de-DE"/>
        </a:p>
      </dgm:t>
    </dgm:pt>
    <dgm:pt modelId="{1D5C3E03-A4E8-4867-8263-769F167AED75}">
      <dgm:prSet phldrT="[Text]"/>
      <dgm:spPr/>
      <dgm:t>
        <a:bodyPr/>
        <a:lstStyle/>
        <a:p>
          <a:r>
            <a:rPr lang="de-DE" dirty="0"/>
            <a:t>Gängiger Ausweis</a:t>
          </a:r>
        </a:p>
      </dgm:t>
    </dgm:pt>
    <dgm:pt modelId="{DAF0F5B0-2FA1-4B59-8AF1-7C7A0B1635F6}" type="parTrans" cxnId="{36C8FDCE-EE35-465F-B9B2-44A8CF00E164}">
      <dgm:prSet/>
      <dgm:spPr/>
      <dgm:t>
        <a:bodyPr/>
        <a:lstStyle/>
        <a:p>
          <a:endParaRPr lang="de-DE"/>
        </a:p>
      </dgm:t>
    </dgm:pt>
    <dgm:pt modelId="{8B73D047-82AE-439D-8F7F-665ABBF345AC}" type="sibTrans" cxnId="{36C8FDCE-EE35-465F-B9B2-44A8CF00E164}">
      <dgm:prSet/>
      <dgm:spPr/>
      <dgm:t>
        <a:bodyPr/>
        <a:lstStyle/>
        <a:p>
          <a:endParaRPr lang="de-DE"/>
        </a:p>
      </dgm:t>
    </dgm:pt>
    <dgm:pt modelId="{8A3B952C-F0DC-47FA-8F84-0E9F23A93240}" type="pres">
      <dgm:prSet presAssocID="{96BAB10B-F707-4401-B9A4-C4240071740B}" presName="Name0" presStyleCnt="0">
        <dgm:presLayoutVars>
          <dgm:dir/>
          <dgm:animLvl val="lvl"/>
          <dgm:resizeHandles val="exact"/>
        </dgm:presLayoutVars>
      </dgm:prSet>
      <dgm:spPr/>
    </dgm:pt>
    <dgm:pt modelId="{997A9720-7744-4518-87FF-D62A2F92CC45}" type="pres">
      <dgm:prSet presAssocID="{54E3DCEE-B576-4015-A505-1AFE00FC9C28}" presName="composite" presStyleCnt="0"/>
      <dgm:spPr/>
    </dgm:pt>
    <dgm:pt modelId="{B040558E-3A6E-4435-B7A0-772DE80F84EC}" type="pres">
      <dgm:prSet presAssocID="{54E3DCEE-B576-4015-A505-1AFE00FC9C2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81A5D39-84B7-4CE1-8A84-293109F0FAC2}" type="pres">
      <dgm:prSet presAssocID="{54E3DCEE-B576-4015-A505-1AFE00FC9C28}" presName="desTx" presStyleLbl="alignAccFollowNode1" presStyleIdx="0" presStyleCnt="3">
        <dgm:presLayoutVars>
          <dgm:bulletEnabled val="1"/>
        </dgm:presLayoutVars>
      </dgm:prSet>
      <dgm:spPr/>
    </dgm:pt>
    <dgm:pt modelId="{62AA767F-F110-4A7C-B03D-6E1C5976FC12}" type="pres">
      <dgm:prSet presAssocID="{DB36BE04-7438-4DA2-A7B7-2D2A0AB5FDBC}" presName="space" presStyleCnt="0"/>
      <dgm:spPr/>
    </dgm:pt>
    <dgm:pt modelId="{604DAA77-98CD-4F2C-AA2A-5C6623FE87F0}" type="pres">
      <dgm:prSet presAssocID="{B5D791B0-3A2E-41B9-A9B9-8E0042B1099D}" presName="composite" presStyleCnt="0"/>
      <dgm:spPr/>
    </dgm:pt>
    <dgm:pt modelId="{7C89F684-5DAE-4110-B496-CB160D5A5555}" type="pres">
      <dgm:prSet presAssocID="{B5D791B0-3A2E-41B9-A9B9-8E0042B1099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E0F8F99-107D-4D71-B55D-3FB45C628D3C}" type="pres">
      <dgm:prSet presAssocID="{B5D791B0-3A2E-41B9-A9B9-8E0042B1099D}" presName="desTx" presStyleLbl="alignAccFollowNode1" presStyleIdx="1" presStyleCnt="3">
        <dgm:presLayoutVars>
          <dgm:bulletEnabled val="1"/>
        </dgm:presLayoutVars>
      </dgm:prSet>
      <dgm:spPr/>
    </dgm:pt>
    <dgm:pt modelId="{FACC0A80-39E0-43D5-BECE-1E9528D79D1C}" type="pres">
      <dgm:prSet presAssocID="{E56C8A1D-69E6-47DB-B537-BF79CC227BA4}" presName="space" presStyleCnt="0"/>
      <dgm:spPr/>
    </dgm:pt>
    <dgm:pt modelId="{385EA26B-4910-4FA8-AC73-1AA2118F20C2}" type="pres">
      <dgm:prSet presAssocID="{6A757E99-9E9C-4801-A816-200EDA4F8430}" presName="composite" presStyleCnt="0"/>
      <dgm:spPr/>
    </dgm:pt>
    <dgm:pt modelId="{8FE89219-1E6A-491C-9F69-CAD18CD710D4}" type="pres">
      <dgm:prSet presAssocID="{6A757E99-9E9C-4801-A816-200EDA4F843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A3A278C-3AB7-49A7-B47B-6510B3626C61}" type="pres">
      <dgm:prSet presAssocID="{6A757E99-9E9C-4801-A816-200EDA4F843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6AA6B01-6DED-418A-97DD-5EA008B9BAB1}" type="presOf" srcId="{807487ED-7E94-49ED-BC4D-AFD3826FF8AC}" destId="{8A3A278C-3AB7-49A7-B47B-6510B3626C61}" srcOrd="0" destOrd="1" presId="urn:microsoft.com/office/officeart/2005/8/layout/hList1"/>
    <dgm:cxn modelId="{33569B21-34F8-4764-9902-B3D4E0709897}" srcId="{96BAB10B-F707-4401-B9A4-C4240071740B}" destId="{B5D791B0-3A2E-41B9-A9B9-8E0042B1099D}" srcOrd="1" destOrd="0" parTransId="{A33F6A96-B4F3-4A18-B784-25E1000DF929}" sibTransId="{E56C8A1D-69E6-47DB-B537-BF79CC227BA4}"/>
    <dgm:cxn modelId="{FE43022D-1667-4CE7-9EA6-5C6BFC03BF6B}" type="presOf" srcId="{FA58E38A-01D0-46C6-90B2-17EEE2F2929E}" destId="{8A3A278C-3AB7-49A7-B47B-6510B3626C61}" srcOrd="0" destOrd="2" presId="urn:microsoft.com/office/officeart/2005/8/layout/hList1"/>
    <dgm:cxn modelId="{0834C82F-CE2D-4097-AEE4-800217E6F7AE}" type="presOf" srcId="{44E0D707-776C-4126-93C5-20127AD2675D}" destId="{AE0F8F99-107D-4D71-B55D-3FB45C628D3C}" srcOrd="0" destOrd="1" presId="urn:microsoft.com/office/officeart/2005/8/layout/hList1"/>
    <dgm:cxn modelId="{8AD5A237-29A2-4F27-B166-9F217FF15726}" type="presOf" srcId="{B5D791B0-3A2E-41B9-A9B9-8E0042B1099D}" destId="{7C89F684-5DAE-4110-B496-CB160D5A5555}" srcOrd="0" destOrd="0" presId="urn:microsoft.com/office/officeart/2005/8/layout/hList1"/>
    <dgm:cxn modelId="{9332E53B-A4E9-4A31-A89F-666E71B0118C}" type="presOf" srcId="{4E89FC11-DCAB-4784-A5E6-44B046DC8013}" destId="{481A5D39-84B7-4CE1-8A84-293109F0FAC2}" srcOrd="0" destOrd="1" presId="urn:microsoft.com/office/officeart/2005/8/layout/hList1"/>
    <dgm:cxn modelId="{6ABB4E41-4B2D-4721-B38E-5B4A0C1E3073}" type="presOf" srcId="{5AC2DAA2-142B-4439-A6E9-2063D813967A}" destId="{AE0F8F99-107D-4D71-B55D-3FB45C628D3C}" srcOrd="0" destOrd="0" presId="urn:microsoft.com/office/officeart/2005/8/layout/hList1"/>
    <dgm:cxn modelId="{ED906644-6599-4FEF-A4BA-0DF9DC4FB969}" srcId="{B5D791B0-3A2E-41B9-A9B9-8E0042B1099D}" destId="{5AC2DAA2-142B-4439-A6E9-2063D813967A}" srcOrd="0" destOrd="0" parTransId="{A79AAEDF-0323-459B-BE4B-133523300099}" sibTransId="{2AA63246-D716-44DE-B713-39A15AAB7677}"/>
    <dgm:cxn modelId="{119E8F64-F3CF-402F-BDC5-AD6818E4A90B}" type="presOf" srcId="{54E3DCEE-B576-4015-A505-1AFE00FC9C28}" destId="{B040558E-3A6E-4435-B7A0-772DE80F84EC}" srcOrd="0" destOrd="0" presId="urn:microsoft.com/office/officeart/2005/8/layout/hList1"/>
    <dgm:cxn modelId="{30C23D74-9CDA-4DF9-BE43-96B90DC1C6BE}" srcId="{54E3DCEE-B576-4015-A505-1AFE00FC9C28}" destId="{4E89FC11-DCAB-4784-A5E6-44B046DC8013}" srcOrd="1" destOrd="0" parTransId="{671A75D0-D632-4C29-B8C4-AA5FDA486F87}" sibTransId="{93438FBA-D059-4E63-BB80-0969EF6F45E0}"/>
    <dgm:cxn modelId="{F73D7255-0042-4461-8D4A-AAD1FF942732}" srcId="{96BAB10B-F707-4401-B9A4-C4240071740B}" destId="{54E3DCEE-B576-4015-A505-1AFE00FC9C28}" srcOrd="0" destOrd="0" parTransId="{2F798286-0705-4068-AAAA-1BD4C4754019}" sibTransId="{DB36BE04-7438-4DA2-A7B7-2D2A0AB5FDBC}"/>
    <dgm:cxn modelId="{7D380E7B-A731-40A8-8118-394406E3D43F}" srcId="{6A757E99-9E9C-4801-A816-200EDA4F8430}" destId="{807487ED-7E94-49ED-BC4D-AFD3826FF8AC}" srcOrd="1" destOrd="0" parTransId="{9C00F107-B277-4215-9883-32E2DB3C377A}" sibTransId="{0CE44AC6-8700-406A-B430-4DB8271EA6D4}"/>
    <dgm:cxn modelId="{526BA47C-4066-4E70-B7D7-05719D6038C8}" srcId="{54E3DCEE-B576-4015-A505-1AFE00FC9C28}" destId="{2BB9471C-7472-4346-8FCF-B4234DCE1DB9}" srcOrd="0" destOrd="0" parTransId="{87378F13-6B3C-4D6C-A4AB-59611B604098}" sibTransId="{567419DA-0435-4396-8005-CF60C83A5223}"/>
    <dgm:cxn modelId="{0760F783-C38D-469F-A339-F3E2C0889F9A}" type="presOf" srcId="{6A757E99-9E9C-4801-A816-200EDA4F8430}" destId="{8FE89219-1E6A-491C-9F69-CAD18CD710D4}" srcOrd="0" destOrd="0" presId="urn:microsoft.com/office/officeart/2005/8/layout/hList1"/>
    <dgm:cxn modelId="{1502AC8A-B646-4566-9E10-9BEDA48F044C}" type="presOf" srcId="{96BAB10B-F707-4401-B9A4-C4240071740B}" destId="{8A3B952C-F0DC-47FA-8F84-0E9F23A93240}" srcOrd="0" destOrd="0" presId="urn:microsoft.com/office/officeart/2005/8/layout/hList1"/>
    <dgm:cxn modelId="{D473458D-B6E1-4714-9A30-E2C38AA377E5}" type="presOf" srcId="{2BB9471C-7472-4346-8FCF-B4234DCE1DB9}" destId="{481A5D39-84B7-4CE1-8A84-293109F0FAC2}" srcOrd="0" destOrd="0" presId="urn:microsoft.com/office/officeart/2005/8/layout/hList1"/>
    <dgm:cxn modelId="{49BF85A5-A155-492F-88BD-D4A9B22CB913}" srcId="{96BAB10B-F707-4401-B9A4-C4240071740B}" destId="{6A757E99-9E9C-4801-A816-200EDA4F8430}" srcOrd="2" destOrd="0" parTransId="{4260D8BD-0883-4C63-955C-E86B916B0871}" sibTransId="{1DB744EB-82BB-4D55-AA39-C049A7A5CFB5}"/>
    <dgm:cxn modelId="{E75902B4-4F84-4A65-B65A-7CAB42DA2975}" srcId="{B5D791B0-3A2E-41B9-A9B9-8E0042B1099D}" destId="{44E0D707-776C-4126-93C5-20127AD2675D}" srcOrd="1" destOrd="0" parTransId="{7A5EB8A9-AA39-4645-AA37-7B124FA349DB}" sibTransId="{92296E58-2A83-486D-921B-684D7B459329}"/>
    <dgm:cxn modelId="{B3FF75B9-1B56-42C2-BAF9-BAA35F736E75}" srcId="{6A757E99-9E9C-4801-A816-200EDA4F8430}" destId="{FA58E38A-01D0-46C6-90B2-17EEE2F2929E}" srcOrd="2" destOrd="0" parTransId="{6567AE6A-687E-4384-9030-B39ABF5B2B92}" sibTransId="{78732400-BD09-4B17-9B51-18D7C8270400}"/>
    <dgm:cxn modelId="{D9EFB0C2-049A-4E4F-A48B-2B4A70F19EB3}" type="presOf" srcId="{1D5C3E03-A4E8-4867-8263-769F167AED75}" destId="{8A3A278C-3AB7-49A7-B47B-6510B3626C61}" srcOrd="0" destOrd="0" presId="urn:microsoft.com/office/officeart/2005/8/layout/hList1"/>
    <dgm:cxn modelId="{36C8FDCE-EE35-465F-B9B2-44A8CF00E164}" srcId="{6A757E99-9E9C-4801-A816-200EDA4F8430}" destId="{1D5C3E03-A4E8-4867-8263-769F167AED75}" srcOrd="0" destOrd="0" parTransId="{DAF0F5B0-2FA1-4B59-8AF1-7C7A0B1635F6}" sibTransId="{8B73D047-82AE-439D-8F7F-665ABBF345AC}"/>
    <dgm:cxn modelId="{F6F1663A-932D-4AD9-8944-B01D4B6819E8}" type="presParOf" srcId="{8A3B952C-F0DC-47FA-8F84-0E9F23A93240}" destId="{997A9720-7744-4518-87FF-D62A2F92CC45}" srcOrd="0" destOrd="0" presId="urn:microsoft.com/office/officeart/2005/8/layout/hList1"/>
    <dgm:cxn modelId="{D58BBEEB-21CD-422C-AA12-CAF60A19FE3B}" type="presParOf" srcId="{997A9720-7744-4518-87FF-D62A2F92CC45}" destId="{B040558E-3A6E-4435-B7A0-772DE80F84EC}" srcOrd="0" destOrd="0" presId="urn:microsoft.com/office/officeart/2005/8/layout/hList1"/>
    <dgm:cxn modelId="{D0DB9CD1-E69F-4164-B318-154CFB9BF0AE}" type="presParOf" srcId="{997A9720-7744-4518-87FF-D62A2F92CC45}" destId="{481A5D39-84B7-4CE1-8A84-293109F0FAC2}" srcOrd="1" destOrd="0" presId="urn:microsoft.com/office/officeart/2005/8/layout/hList1"/>
    <dgm:cxn modelId="{52B8D611-E88D-411A-AFA5-F80B5CC7FE92}" type="presParOf" srcId="{8A3B952C-F0DC-47FA-8F84-0E9F23A93240}" destId="{62AA767F-F110-4A7C-B03D-6E1C5976FC12}" srcOrd="1" destOrd="0" presId="urn:microsoft.com/office/officeart/2005/8/layout/hList1"/>
    <dgm:cxn modelId="{5C06512F-C4C6-4864-B299-083DDDFAE7D3}" type="presParOf" srcId="{8A3B952C-F0DC-47FA-8F84-0E9F23A93240}" destId="{604DAA77-98CD-4F2C-AA2A-5C6623FE87F0}" srcOrd="2" destOrd="0" presId="urn:microsoft.com/office/officeart/2005/8/layout/hList1"/>
    <dgm:cxn modelId="{4913C665-023F-4EB7-9D13-58077268517E}" type="presParOf" srcId="{604DAA77-98CD-4F2C-AA2A-5C6623FE87F0}" destId="{7C89F684-5DAE-4110-B496-CB160D5A5555}" srcOrd="0" destOrd="0" presId="urn:microsoft.com/office/officeart/2005/8/layout/hList1"/>
    <dgm:cxn modelId="{0B2122C5-1B06-48A1-8607-72D9E5DC1144}" type="presParOf" srcId="{604DAA77-98CD-4F2C-AA2A-5C6623FE87F0}" destId="{AE0F8F99-107D-4D71-B55D-3FB45C628D3C}" srcOrd="1" destOrd="0" presId="urn:microsoft.com/office/officeart/2005/8/layout/hList1"/>
    <dgm:cxn modelId="{86D5B073-1EE9-47BB-B268-DAF69E3B22FB}" type="presParOf" srcId="{8A3B952C-F0DC-47FA-8F84-0E9F23A93240}" destId="{FACC0A80-39E0-43D5-BECE-1E9528D79D1C}" srcOrd="3" destOrd="0" presId="urn:microsoft.com/office/officeart/2005/8/layout/hList1"/>
    <dgm:cxn modelId="{7F003646-1AD4-4E43-B7BB-31481D21408C}" type="presParOf" srcId="{8A3B952C-F0DC-47FA-8F84-0E9F23A93240}" destId="{385EA26B-4910-4FA8-AC73-1AA2118F20C2}" srcOrd="4" destOrd="0" presId="urn:microsoft.com/office/officeart/2005/8/layout/hList1"/>
    <dgm:cxn modelId="{9BCA7B0F-7DDC-4B72-B6D5-D438D125FB0C}" type="presParOf" srcId="{385EA26B-4910-4FA8-AC73-1AA2118F20C2}" destId="{8FE89219-1E6A-491C-9F69-CAD18CD710D4}" srcOrd="0" destOrd="0" presId="urn:microsoft.com/office/officeart/2005/8/layout/hList1"/>
    <dgm:cxn modelId="{06203EC8-466F-49CE-8C98-F5ACE3056274}" type="presParOf" srcId="{385EA26B-4910-4FA8-AC73-1AA2118F20C2}" destId="{8A3A278C-3AB7-49A7-B47B-6510B3626C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E4EE0C-2458-4DBD-B724-9578B81B84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C4F5109-3E94-4384-800E-E0F4EBDE0065}">
      <dgm:prSet phldrT="[Text]" custT="1"/>
      <dgm:spPr/>
      <dgm:t>
        <a:bodyPr/>
        <a:lstStyle/>
        <a:p>
          <a:pPr algn="ctr"/>
          <a:r>
            <a:rPr lang="de-DE" sz="1600" dirty="0"/>
            <a:t>Vorrang Ausweis als Finanzmittefonds</a:t>
          </a:r>
        </a:p>
      </dgm:t>
    </dgm:pt>
    <dgm:pt modelId="{5B38C5A8-759A-4BF7-9BBD-EF110CDBFFE9}" type="parTrans" cxnId="{CF17D297-E159-4CE1-9652-30022CDC060B}">
      <dgm:prSet/>
      <dgm:spPr/>
      <dgm:t>
        <a:bodyPr/>
        <a:lstStyle/>
        <a:p>
          <a:endParaRPr lang="de-DE"/>
        </a:p>
      </dgm:t>
    </dgm:pt>
    <dgm:pt modelId="{6B562EE0-4EBF-41AF-B84A-1D801D63967B}" type="sibTrans" cxnId="{CF17D297-E159-4CE1-9652-30022CDC060B}">
      <dgm:prSet/>
      <dgm:spPr/>
      <dgm:t>
        <a:bodyPr/>
        <a:lstStyle/>
        <a:p>
          <a:endParaRPr lang="de-DE"/>
        </a:p>
      </dgm:t>
    </dgm:pt>
    <dgm:pt modelId="{DBFD41B8-CE45-43D3-8E19-19907C5E53EF}">
      <dgm:prSet phldrT="[Text]" custT="1"/>
      <dgm:spPr/>
      <dgm:t>
        <a:bodyPr/>
        <a:lstStyle/>
        <a:p>
          <a:r>
            <a:rPr lang="de-DE" sz="1200" dirty="0"/>
            <a:t>Gängiger Ausweis</a:t>
          </a:r>
        </a:p>
      </dgm:t>
    </dgm:pt>
    <dgm:pt modelId="{8CA3CC33-2E5B-45FC-9A75-1981BFD4AE58}" type="parTrans" cxnId="{25A9BAC8-0A8B-4C72-B74B-8393B92D8D9B}">
      <dgm:prSet/>
      <dgm:spPr/>
      <dgm:t>
        <a:bodyPr/>
        <a:lstStyle/>
        <a:p>
          <a:endParaRPr lang="de-DE"/>
        </a:p>
      </dgm:t>
    </dgm:pt>
    <dgm:pt modelId="{670D924B-FA43-4564-8209-37994A57839C}" type="sibTrans" cxnId="{25A9BAC8-0A8B-4C72-B74B-8393B92D8D9B}">
      <dgm:prSet/>
      <dgm:spPr/>
      <dgm:t>
        <a:bodyPr/>
        <a:lstStyle/>
        <a:p>
          <a:endParaRPr lang="de-DE"/>
        </a:p>
      </dgm:t>
    </dgm:pt>
    <dgm:pt modelId="{6078EDB9-215F-47E7-9D94-D429A4232EE7}">
      <dgm:prSet phldrT="[Text]" custT="1"/>
      <dgm:spPr/>
      <dgm:t>
        <a:bodyPr/>
        <a:lstStyle/>
        <a:p>
          <a:r>
            <a:rPr lang="de-DE" sz="1200" dirty="0"/>
            <a:t>Sofern Verbindlichkeiten jederzeit ausgeglichen werden</a:t>
          </a:r>
        </a:p>
      </dgm:t>
    </dgm:pt>
    <dgm:pt modelId="{89C3894A-D98B-40BB-8CB4-AE15AEFAB55A}" type="parTrans" cxnId="{80E4A1C3-356B-4336-9364-C03660DAA4B1}">
      <dgm:prSet/>
      <dgm:spPr/>
      <dgm:t>
        <a:bodyPr/>
        <a:lstStyle/>
        <a:p>
          <a:endParaRPr lang="de-DE"/>
        </a:p>
      </dgm:t>
    </dgm:pt>
    <dgm:pt modelId="{317142E0-BCEF-463D-BF19-19DFAE94F4ED}" type="sibTrans" cxnId="{80E4A1C3-356B-4336-9364-C03660DAA4B1}">
      <dgm:prSet/>
      <dgm:spPr/>
      <dgm:t>
        <a:bodyPr/>
        <a:lstStyle/>
        <a:p>
          <a:endParaRPr lang="de-DE"/>
        </a:p>
      </dgm:t>
    </dgm:pt>
    <dgm:pt modelId="{E6CF9362-260F-4CC2-AF4A-0C3D0501BC78}">
      <dgm:prSet phldrT="[Text]"/>
      <dgm:spPr/>
      <dgm:t>
        <a:bodyPr/>
        <a:lstStyle/>
        <a:p>
          <a:endParaRPr lang="de-DE" sz="2900" dirty="0"/>
        </a:p>
      </dgm:t>
    </dgm:pt>
    <dgm:pt modelId="{FF4F2A49-BA32-4827-8045-0B9131DD0ECB}" type="parTrans" cxnId="{5DD43662-BEF6-43EA-93B0-453EAFD78A93}">
      <dgm:prSet/>
      <dgm:spPr/>
      <dgm:t>
        <a:bodyPr/>
        <a:lstStyle/>
        <a:p>
          <a:endParaRPr lang="de-DE"/>
        </a:p>
      </dgm:t>
    </dgm:pt>
    <dgm:pt modelId="{FE023019-466B-43F8-92B2-3B8CBC05D882}" type="sibTrans" cxnId="{5DD43662-BEF6-43EA-93B0-453EAFD78A93}">
      <dgm:prSet/>
      <dgm:spPr/>
      <dgm:t>
        <a:bodyPr/>
        <a:lstStyle/>
        <a:p>
          <a:endParaRPr lang="de-DE"/>
        </a:p>
      </dgm:t>
    </dgm:pt>
    <dgm:pt modelId="{5A3CBE23-106B-4A0E-A6B8-CDE433E8C4B6}" type="pres">
      <dgm:prSet presAssocID="{18E4EE0C-2458-4DBD-B724-9578B81B846A}" presName="linear" presStyleCnt="0">
        <dgm:presLayoutVars>
          <dgm:animLvl val="lvl"/>
          <dgm:resizeHandles val="exact"/>
        </dgm:presLayoutVars>
      </dgm:prSet>
      <dgm:spPr/>
    </dgm:pt>
    <dgm:pt modelId="{D30682BA-37FE-4BE2-90F4-4491E58C815E}" type="pres">
      <dgm:prSet presAssocID="{7C4F5109-3E94-4384-800E-E0F4EBDE0065}" presName="parentText" presStyleLbl="node1" presStyleIdx="0" presStyleCnt="1" custLinFactNeighborY="1353">
        <dgm:presLayoutVars>
          <dgm:chMax val="0"/>
          <dgm:bulletEnabled val="1"/>
        </dgm:presLayoutVars>
      </dgm:prSet>
      <dgm:spPr/>
    </dgm:pt>
    <dgm:pt modelId="{105EA9F8-36A3-430B-A50A-D05095D7952F}" type="pres">
      <dgm:prSet presAssocID="{7C4F5109-3E94-4384-800E-E0F4EBDE0065}" presName="childText" presStyleLbl="revTx" presStyleIdx="0" presStyleCnt="1" custScaleY="505656">
        <dgm:presLayoutVars>
          <dgm:bulletEnabled val="1"/>
        </dgm:presLayoutVars>
      </dgm:prSet>
      <dgm:spPr/>
    </dgm:pt>
  </dgm:ptLst>
  <dgm:cxnLst>
    <dgm:cxn modelId="{F3B4B60D-0009-4E98-A5CE-DEC8C4723153}" type="presOf" srcId="{7C4F5109-3E94-4384-800E-E0F4EBDE0065}" destId="{D30682BA-37FE-4BE2-90F4-4491E58C815E}" srcOrd="0" destOrd="0" presId="urn:microsoft.com/office/officeart/2005/8/layout/vList2"/>
    <dgm:cxn modelId="{FA1CED1C-71DC-4635-8DE2-5120882E5A28}" type="presOf" srcId="{6078EDB9-215F-47E7-9D94-D429A4232EE7}" destId="{105EA9F8-36A3-430B-A50A-D05095D7952F}" srcOrd="0" destOrd="1" presId="urn:microsoft.com/office/officeart/2005/8/layout/vList2"/>
    <dgm:cxn modelId="{0CB42034-4838-4115-9AE6-FBB92A0279A2}" type="presOf" srcId="{DBFD41B8-CE45-43D3-8E19-19907C5E53EF}" destId="{105EA9F8-36A3-430B-A50A-D05095D7952F}" srcOrd="0" destOrd="0" presId="urn:microsoft.com/office/officeart/2005/8/layout/vList2"/>
    <dgm:cxn modelId="{5DD43662-BEF6-43EA-93B0-453EAFD78A93}" srcId="{7C4F5109-3E94-4384-800E-E0F4EBDE0065}" destId="{E6CF9362-260F-4CC2-AF4A-0C3D0501BC78}" srcOrd="2" destOrd="0" parTransId="{FF4F2A49-BA32-4827-8045-0B9131DD0ECB}" sibTransId="{FE023019-466B-43F8-92B2-3B8CBC05D882}"/>
    <dgm:cxn modelId="{CF17D297-E159-4CE1-9652-30022CDC060B}" srcId="{18E4EE0C-2458-4DBD-B724-9578B81B846A}" destId="{7C4F5109-3E94-4384-800E-E0F4EBDE0065}" srcOrd="0" destOrd="0" parTransId="{5B38C5A8-759A-4BF7-9BBD-EF110CDBFFE9}" sibTransId="{6B562EE0-4EBF-41AF-B84A-1D801D63967B}"/>
    <dgm:cxn modelId="{80E4A1C3-356B-4336-9364-C03660DAA4B1}" srcId="{7C4F5109-3E94-4384-800E-E0F4EBDE0065}" destId="{6078EDB9-215F-47E7-9D94-D429A4232EE7}" srcOrd="1" destOrd="0" parTransId="{89C3894A-D98B-40BB-8CB4-AE15AEFAB55A}" sibTransId="{317142E0-BCEF-463D-BF19-19DFAE94F4ED}"/>
    <dgm:cxn modelId="{25A9BAC8-0A8B-4C72-B74B-8393B92D8D9B}" srcId="{7C4F5109-3E94-4384-800E-E0F4EBDE0065}" destId="{DBFD41B8-CE45-43D3-8E19-19907C5E53EF}" srcOrd="0" destOrd="0" parTransId="{8CA3CC33-2E5B-45FC-9A75-1981BFD4AE58}" sibTransId="{670D924B-FA43-4564-8209-37994A57839C}"/>
    <dgm:cxn modelId="{419B02D1-1347-404B-984D-BEB100A09C95}" type="presOf" srcId="{E6CF9362-260F-4CC2-AF4A-0C3D0501BC78}" destId="{105EA9F8-36A3-430B-A50A-D05095D7952F}" srcOrd="0" destOrd="2" presId="urn:microsoft.com/office/officeart/2005/8/layout/vList2"/>
    <dgm:cxn modelId="{40393AEB-F3C8-43E1-AB2D-806109DFA9BD}" type="presOf" srcId="{18E4EE0C-2458-4DBD-B724-9578B81B846A}" destId="{5A3CBE23-106B-4A0E-A6B8-CDE433E8C4B6}" srcOrd="0" destOrd="0" presId="urn:microsoft.com/office/officeart/2005/8/layout/vList2"/>
    <dgm:cxn modelId="{3510DCE1-4ED1-472E-A319-18F267766486}" type="presParOf" srcId="{5A3CBE23-106B-4A0E-A6B8-CDE433E8C4B6}" destId="{D30682BA-37FE-4BE2-90F4-4491E58C815E}" srcOrd="0" destOrd="0" presId="urn:microsoft.com/office/officeart/2005/8/layout/vList2"/>
    <dgm:cxn modelId="{44E6EFA0-7588-49C9-9465-68BCE9B30F7D}" type="presParOf" srcId="{5A3CBE23-106B-4A0E-A6B8-CDE433E8C4B6}" destId="{105EA9F8-36A3-430B-A50A-D05095D7952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C8676-FCCE-4396-997F-4E610682CE8F}">
      <dsp:nvSpPr>
        <dsp:cNvPr id="0" name=""/>
        <dsp:cNvSpPr/>
      </dsp:nvSpPr>
      <dsp:spPr>
        <a:xfrm>
          <a:off x="0" y="274484"/>
          <a:ext cx="6487885" cy="8912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532" tIns="124968" rIns="5035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Verpflichtend für Muttergesellschaften im Rahmen der Aufstellung eines Konzernabschlusses gem. §297 Abs. 1 HGB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Optional für Unternehmen, die freiwillig eine KFR aufstellen oder den Jahresabschluss um eine KFR zu erweitern haben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200" kern="1200" dirty="0"/>
        </a:p>
      </dsp:txBody>
      <dsp:txXfrm>
        <a:off x="0" y="274484"/>
        <a:ext cx="6487885" cy="891268"/>
      </dsp:txXfrm>
    </dsp:sp>
    <dsp:sp modelId="{1B9B53F0-6640-4F50-8843-11A02FF7AF57}">
      <dsp:nvSpPr>
        <dsp:cNvPr id="0" name=""/>
        <dsp:cNvSpPr/>
      </dsp:nvSpPr>
      <dsp:spPr>
        <a:xfrm>
          <a:off x="346420" y="58001"/>
          <a:ext cx="4541520" cy="2170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659" tIns="0" rIns="17165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Anwendungsbereich</a:t>
          </a:r>
        </a:p>
      </dsp:txBody>
      <dsp:txXfrm>
        <a:off x="357016" y="68597"/>
        <a:ext cx="4520328" cy="195867"/>
      </dsp:txXfrm>
    </dsp:sp>
    <dsp:sp modelId="{37419288-017B-4C04-B77D-ACF85FA96AC0}">
      <dsp:nvSpPr>
        <dsp:cNvPr id="0" name=""/>
        <dsp:cNvSpPr/>
      </dsp:nvSpPr>
      <dsp:spPr>
        <a:xfrm>
          <a:off x="0" y="1173948"/>
          <a:ext cx="6487885" cy="9251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532" tIns="124968" rIns="5035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Direkte Methode </a:t>
          </a:r>
          <a:r>
            <a:rPr lang="de-DE" sz="1000" u="sng" kern="1200" dirty="0"/>
            <a:t>und</a:t>
          </a:r>
          <a:r>
            <a:rPr lang="de-DE" sz="1000" kern="1200" dirty="0"/>
            <a:t> indirekte Methode möglich</a:t>
          </a:r>
          <a:endParaRPr lang="de-DE" sz="1000" u="none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u="none" kern="1200" dirty="0"/>
            <a:t>Erlöserzielung durch die eigentliche Geschäftstätigkeit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u="none" kern="1200" dirty="0"/>
            <a:t>Einbezug von Ertragssteuerzahlungen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u="none" kern="1200" dirty="0"/>
            <a:t>Zuordnung von Einzahlungen, sofern diese nicht der Finanzierungstätigkeit bzw. Investitionstätigkeit zugeordnet werden.</a:t>
          </a:r>
        </a:p>
      </dsp:txBody>
      <dsp:txXfrm>
        <a:off x="0" y="1173948"/>
        <a:ext cx="6487885" cy="925195"/>
      </dsp:txXfrm>
    </dsp:sp>
    <dsp:sp modelId="{4CD1C68E-0088-4241-AB03-1FEA60BC7AA5}">
      <dsp:nvSpPr>
        <dsp:cNvPr id="0" name=""/>
        <dsp:cNvSpPr/>
      </dsp:nvSpPr>
      <dsp:spPr>
        <a:xfrm>
          <a:off x="324394" y="1075047"/>
          <a:ext cx="4541520" cy="1873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659" tIns="0" rIns="17165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CF aus laufender/ operativer Tätigkeit</a:t>
          </a:r>
        </a:p>
      </dsp:txBody>
      <dsp:txXfrm>
        <a:off x="333541" y="1084194"/>
        <a:ext cx="4523226" cy="169080"/>
      </dsp:txXfrm>
    </dsp:sp>
    <dsp:sp modelId="{8B0B7F25-DE69-46DC-99DB-B353E4E0EA81}">
      <dsp:nvSpPr>
        <dsp:cNvPr id="0" name=""/>
        <dsp:cNvSpPr/>
      </dsp:nvSpPr>
      <dsp:spPr>
        <a:xfrm>
          <a:off x="0" y="2243981"/>
          <a:ext cx="6487885" cy="9063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532" tIns="124968" rIns="5035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Ein- und Auszahlungen im Zusammenhang mit Ressourcen, mit denen länger als 1 Jahr gewirtschaftet werden soll (Anlagevermögen)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Einbezug von Zahlungsströmen von Finanzmittelanlagen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Einbezug erhaltener Zinsen sowie erhaltener Dividenden, die im Zusammenhang mit getätigten Investitionen stehen</a:t>
          </a:r>
        </a:p>
      </dsp:txBody>
      <dsp:txXfrm>
        <a:off x="0" y="2243981"/>
        <a:ext cx="6487885" cy="906314"/>
      </dsp:txXfrm>
    </dsp:sp>
    <dsp:sp modelId="{1C410C65-303B-432B-B3E3-8F60D833F43B}">
      <dsp:nvSpPr>
        <dsp:cNvPr id="0" name=""/>
        <dsp:cNvSpPr/>
      </dsp:nvSpPr>
      <dsp:spPr>
        <a:xfrm>
          <a:off x="324394" y="2131512"/>
          <a:ext cx="4541520" cy="2009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659" tIns="0" rIns="17165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CF aus Investitionstätigkeit</a:t>
          </a:r>
        </a:p>
      </dsp:txBody>
      <dsp:txXfrm>
        <a:off x="334203" y="2141321"/>
        <a:ext cx="4521902" cy="181324"/>
      </dsp:txXfrm>
    </dsp:sp>
    <dsp:sp modelId="{5DD5DDDC-724F-4CD8-8A15-E6EE36F6A14B}">
      <dsp:nvSpPr>
        <dsp:cNvPr id="0" name=""/>
        <dsp:cNvSpPr/>
      </dsp:nvSpPr>
      <dsp:spPr>
        <a:xfrm>
          <a:off x="0" y="3279951"/>
          <a:ext cx="6487885" cy="6930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532" tIns="124968" rIns="5035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Zahlungsströme aus der Neuaufnahme und Tilgung von Finanzschulden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/>
            <a:t>Gezahlte Zinsen und gezahlte Dividenden, sofern sie im Zusammenhang mit den Zahlungsströmen der Finanzierungstätigkeit stehen</a:t>
          </a:r>
        </a:p>
      </dsp:txBody>
      <dsp:txXfrm>
        <a:off x="0" y="3279951"/>
        <a:ext cx="6487885" cy="693007"/>
      </dsp:txXfrm>
    </dsp:sp>
    <dsp:sp modelId="{5F479777-D291-4E9E-A184-B5E3E2AAC892}">
      <dsp:nvSpPr>
        <dsp:cNvPr id="0" name=""/>
        <dsp:cNvSpPr/>
      </dsp:nvSpPr>
      <dsp:spPr>
        <a:xfrm>
          <a:off x="342900" y="3151530"/>
          <a:ext cx="4541520" cy="185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659" tIns="0" rIns="17165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CF aus Finanzierungstätigkeit</a:t>
          </a:r>
        </a:p>
      </dsp:txBody>
      <dsp:txXfrm>
        <a:off x="351968" y="3160598"/>
        <a:ext cx="4523384" cy="167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49E6F-E791-493D-B7D0-3342E9A8E9A9}">
      <dsp:nvSpPr>
        <dsp:cNvPr id="0" name=""/>
        <dsp:cNvSpPr/>
      </dsp:nvSpPr>
      <dsp:spPr>
        <a:xfrm rot="5400000">
          <a:off x="3352323" y="-959475"/>
          <a:ext cx="1585912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 err="1"/>
            <a:t>Unsaldierter</a:t>
          </a:r>
          <a:r>
            <a:rPr lang="de-DE" sz="1300" kern="1200" dirty="0"/>
            <a:t> Ausweis von Ein- und Auszahlungen, die der laufenden Tätigkeit zugeordnet werden</a:t>
          </a:r>
        </a:p>
      </dsp:txBody>
      <dsp:txXfrm rot="-5400000">
        <a:off x="2194559" y="275707"/>
        <a:ext cx="3824022" cy="1431076"/>
      </dsp:txXfrm>
    </dsp:sp>
    <dsp:sp modelId="{63DB73DC-A236-4059-8621-2FCEE1800165}">
      <dsp:nvSpPr>
        <dsp:cNvPr id="0" name=""/>
        <dsp:cNvSpPr/>
      </dsp:nvSpPr>
      <dsp:spPr>
        <a:xfrm>
          <a:off x="0" y="49"/>
          <a:ext cx="2194560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Direkte Methode</a:t>
          </a:r>
        </a:p>
      </dsp:txBody>
      <dsp:txXfrm>
        <a:off x="96772" y="96821"/>
        <a:ext cx="2001016" cy="1788846"/>
      </dsp:txXfrm>
    </dsp:sp>
    <dsp:sp modelId="{D99D99BB-EE19-4CD3-84D1-027F005B3CF2}">
      <dsp:nvSpPr>
        <dsp:cNvPr id="0" name=""/>
        <dsp:cNvSpPr/>
      </dsp:nvSpPr>
      <dsp:spPr>
        <a:xfrm rot="5400000">
          <a:off x="3352323" y="1122035"/>
          <a:ext cx="1585912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/>
            <a:t>Ausgangspunkt ist Periodenergebnis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/>
            <a:t>Bereinigung um nicht zahlungswirksame Aufwendungen und Erträge</a:t>
          </a:r>
          <a:endParaRPr lang="de-D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/>
            <a:t>Bereinigung von Posten, die Cashflows aus der Investitions- und Finanzierungstätigkeit darstellen</a:t>
          </a:r>
          <a:endParaRPr lang="de-D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/>
            <a:t>Bereinigung um Bestandsänderungen</a:t>
          </a:r>
        </a:p>
      </dsp:txBody>
      <dsp:txXfrm rot="-5400000">
        <a:off x="2194559" y="2357217"/>
        <a:ext cx="3824022" cy="1431076"/>
      </dsp:txXfrm>
    </dsp:sp>
    <dsp:sp modelId="{33616292-6972-4464-9129-9BEB3D700157}">
      <dsp:nvSpPr>
        <dsp:cNvPr id="0" name=""/>
        <dsp:cNvSpPr/>
      </dsp:nvSpPr>
      <dsp:spPr>
        <a:xfrm>
          <a:off x="0" y="2081559"/>
          <a:ext cx="2194560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Indirekte Methode</a:t>
          </a:r>
        </a:p>
      </dsp:txBody>
      <dsp:txXfrm>
        <a:off x="96772" y="2178331"/>
        <a:ext cx="2001016" cy="1788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A4ECE-30ED-4D61-91C9-39CD321FF7CF}">
      <dsp:nvSpPr>
        <dsp:cNvPr id="0" name=""/>
        <dsp:cNvSpPr/>
      </dsp:nvSpPr>
      <dsp:spPr>
        <a:xfrm>
          <a:off x="1420827" y="0"/>
          <a:ext cx="1598430" cy="2122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DRÄS 13 gilt bereits </a:t>
          </a:r>
          <a:r>
            <a:rPr lang="de-DE" sz="1400" b="1" kern="1200" dirty="0"/>
            <a:t>rückwirkend </a:t>
          </a:r>
          <a:r>
            <a:rPr lang="de-DE" sz="1400" kern="1200" dirty="0"/>
            <a:t>für nach dem 31.12.2022 beginnende Geschäftsjahre (also erstmalig zum 31.12.2023)</a:t>
          </a:r>
        </a:p>
      </dsp:txBody>
      <dsp:txXfrm>
        <a:off x="1498856" y="78029"/>
        <a:ext cx="1442372" cy="19663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A4ECE-30ED-4D61-91C9-39CD321FF7CF}">
      <dsp:nvSpPr>
        <dsp:cNvPr id="0" name=""/>
        <dsp:cNvSpPr/>
      </dsp:nvSpPr>
      <dsp:spPr>
        <a:xfrm>
          <a:off x="1420827" y="0"/>
          <a:ext cx="1598430" cy="2122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DRÄS 13 gilt bereits </a:t>
          </a:r>
          <a:r>
            <a:rPr lang="de-DE" sz="1400" b="1" kern="1200" dirty="0"/>
            <a:t>rückwirkend </a:t>
          </a:r>
          <a:r>
            <a:rPr lang="de-DE" sz="1400" kern="1200" dirty="0"/>
            <a:t>für nach dem 31.12.2022 beginnende Geschäftsjahre (also erstmalig zum 31.12.2023)</a:t>
          </a:r>
        </a:p>
      </dsp:txBody>
      <dsp:txXfrm>
        <a:off x="1498856" y="78029"/>
        <a:ext cx="1442372" cy="19663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A4ECE-30ED-4D61-91C9-39CD321FF7CF}">
      <dsp:nvSpPr>
        <dsp:cNvPr id="0" name=""/>
        <dsp:cNvSpPr/>
      </dsp:nvSpPr>
      <dsp:spPr>
        <a:xfrm>
          <a:off x="1420827" y="0"/>
          <a:ext cx="1598430" cy="2122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DRÄS 13 gilt bereits </a:t>
          </a:r>
          <a:r>
            <a:rPr lang="de-DE" sz="1400" b="1" kern="1200" dirty="0"/>
            <a:t>rückwirkend </a:t>
          </a:r>
          <a:r>
            <a:rPr lang="de-DE" sz="1400" kern="1200" dirty="0"/>
            <a:t>für nach dem 31.12.2022 beginnende Geschäftsjahre (also erstmalig zum 31.12.2023)</a:t>
          </a:r>
        </a:p>
      </dsp:txBody>
      <dsp:txXfrm>
        <a:off x="1498856" y="78029"/>
        <a:ext cx="1442372" cy="19663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0558E-3A6E-4435-B7A0-772DE80F84EC}">
      <dsp:nvSpPr>
        <dsp:cNvPr id="0" name=""/>
        <dsp:cNvSpPr/>
      </dsp:nvSpPr>
      <dsp:spPr>
        <a:xfrm>
          <a:off x="1992" y="452747"/>
          <a:ext cx="1942988" cy="485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Finanzmittelfonds</a:t>
          </a:r>
        </a:p>
      </dsp:txBody>
      <dsp:txXfrm>
        <a:off x="1992" y="452747"/>
        <a:ext cx="1942988" cy="485011"/>
      </dsp:txXfrm>
    </dsp:sp>
    <dsp:sp modelId="{481A5D39-84B7-4CE1-8A84-293109F0FAC2}">
      <dsp:nvSpPr>
        <dsp:cNvPr id="0" name=""/>
        <dsp:cNvSpPr/>
      </dsp:nvSpPr>
      <dsp:spPr>
        <a:xfrm>
          <a:off x="1992" y="937758"/>
          <a:ext cx="1942988" cy="22697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Sofern Forderungen jederzeit in Zahlungsmittel umgewandelt werden können und diese nur unwesentlichen Wertschwankungen unterliegen </a:t>
          </a:r>
        </a:p>
      </dsp:txBody>
      <dsp:txXfrm>
        <a:off x="1992" y="937758"/>
        <a:ext cx="1942988" cy="2269771"/>
      </dsp:txXfrm>
    </dsp:sp>
    <dsp:sp modelId="{7C89F684-5DAE-4110-B496-CB160D5A5555}">
      <dsp:nvSpPr>
        <dsp:cNvPr id="0" name=""/>
        <dsp:cNvSpPr/>
      </dsp:nvSpPr>
      <dsp:spPr>
        <a:xfrm>
          <a:off x="2216999" y="452747"/>
          <a:ext cx="1942988" cy="485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Cashflow aus Investitionstätigkeit</a:t>
          </a:r>
        </a:p>
      </dsp:txBody>
      <dsp:txXfrm>
        <a:off x="2216999" y="452747"/>
        <a:ext cx="1942988" cy="485011"/>
      </dsp:txXfrm>
    </dsp:sp>
    <dsp:sp modelId="{AE0F8F99-107D-4D71-B55D-3FB45C628D3C}">
      <dsp:nvSpPr>
        <dsp:cNvPr id="0" name=""/>
        <dsp:cNvSpPr/>
      </dsp:nvSpPr>
      <dsp:spPr>
        <a:xfrm>
          <a:off x="2216999" y="937758"/>
          <a:ext cx="1942988" cy="22697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Bestehen einer quasi-permanenten Forderung </a:t>
          </a:r>
          <a:r>
            <a:rPr lang="de-DE" sz="1400" kern="1200" dirty="0" err="1"/>
            <a:t>ggü</a:t>
          </a:r>
          <a:r>
            <a:rPr lang="de-DE" sz="1400" kern="1200" dirty="0"/>
            <a:t>. Cash-Pool führenden Unternehmen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Nur Ausweis der Veränderung der Forderungen (Stand 01.01 zu dem Stand 31.12.)</a:t>
          </a:r>
        </a:p>
      </dsp:txBody>
      <dsp:txXfrm>
        <a:off x="2216999" y="937758"/>
        <a:ext cx="1942988" cy="2269771"/>
      </dsp:txXfrm>
    </dsp:sp>
    <dsp:sp modelId="{8FE89219-1E6A-491C-9F69-CAD18CD710D4}">
      <dsp:nvSpPr>
        <dsp:cNvPr id="0" name=""/>
        <dsp:cNvSpPr/>
      </dsp:nvSpPr>
      <dsp:spPr>
        <a:xfrm>
          <a:off x="4432006" y="452747"/>
          <a:ext cx="1942988" cy="485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Cashflow aus Finanzierungstätigkeit</a:t>
          </a:r>
        </a:p>
      </dsp:txBody>
      <dsp:txXfrm>
        <a:off x="4432006" y="452747"/>
        <a:ext cx="1942988" cy="485011"/>
      </dsp:txXfrm>
    </dsp:sp>
    <dsp:sp modelId="{8A3A278C-3AB7-49A7-B47B-6510B3626C61}">
      <dsp:nvSpPr>
        <dsp:cNvPr id="0" name=""/>
        <dsp:cNvSpPr/>
      </dsp:nvSpPr>
      <dsp:spPr>
        <a:xfrm>
          <a:off x="4432006" y="937758"/>
          <a:ext cx="1942988" cy="22697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Gängiger Ausweis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Sofern Forderungen </a:t>
          </a:r>
          <a:r>
            <a:rPr lang="de-DE" sz="1400" u="sng" kern="1200" dirty="0"/>
            <a:t>nicht</a:t>
          </a:r>
          <a:r>
            <a:rPr lang="de-DE" sz="1400" kern="1200" dirty="0"/>
            <a:t> Teil des Finanzmittelfonds darstellen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Bei täglichem Ausgleich der Cash-Pool-Konten und damit Vorliegen von Kontokorrentkonto</a:t>
          </a:r>
        </a:p>
      </dsp:txBody>
      <dsp:txXfrm>
        <a:off x="4432006" y="937758"/>
        <a:ext cx="1942988" cy="22697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682BA-37FE-4BE2-90F4-4491E58C815E}">
      <dsp:nvSpPr>
        <dsp:cNvPr id="0" name=""/>
        <dsp:cNvSpPr/>
      </dsp:nvSpPr>
      <dsp:spPr>
        <a:xfrm>
          <a:off x="0" y="4548"/>
          <a:ext cx="5186362" cy="31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Vorrang Ausweis als Finanzmittefonds</a:t>
          </a:r>
        </a:p>
      </dsp:txBody>
      <dsp:txXfrm>
        <a:off x="15162" y="19710"/>
        <a:ext cx="5156038" cy="280280"/>
      </dsp:txXfrm>
    </dsp:sp>
    <dsp:sp modelId="{105EA9F8-36A3-430B-A50A-D05095D7952F}">
      <dsp:nvSpPr>
        <dsp:cNvPr id="0" name=""/>
        <dsp:cNvSpPr/>
      </dsp:nvSpPr>
      <dsp:spPr>
        <a:xfrm>
          <a:off x="0" y="310694"/>
          <a:ext cx="5186362" cy="1665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667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200" kern="1200" dirty="0"/>
            <a:t>Gängiger Ausweis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200" kern="1200" dirty="0"/>
            <a:t>Sofern Verbindlichkeiten jederzeit ausgeglichen werden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de-DE" sz="2900" kern="1200" dirty="0"/>
        </a:p>
      </dsp:txBody>
      <dsp:txXfrm>
        <a:off x="0" y="310694"/>
        <a:ext cx="5186362" cy="1665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939" y="1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 anchor="b"/>
          <a:lstStyle>
            <a:lvl1pPr algn="r">
              <a:defRPr sz="1200"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53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/>
          <a:lstStyle>
            <a:lvl1pPr algn="r">
              <a:defRPr sz="1200"/>
            </a:lvl1pPr>
          </a:lstStyle>
          <a:p>
            <a:fld id="{60A90D4B-6A62-4FF6-9D2A-05C592053267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1" tIns="47851" rIns="95701" bIns="4785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5701" tIns="47851" rIns="95701" bIns="4785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100" cy="497204"/>
          </a:xfrm>
          <a:prstGeom prst="rect">
            <a:avLst/>
          </a:prstGeom>
        </p:spPr>
        <p:txBody>
          <a:bodyPr vert="horz" lIns="95701" tIns="47851" rIns="95701" bIns="47851" rtlCol="0" anchor="b"/>
          <a:lstStyle>
            <a:lvl1pPr algn="r">
              <a:defRPr sz="1200"/>
            </a:lvl1pPr>
          </a:lstStyle>
          <a:p>
            <a:fld id="{11525910-2EDC-4C2B-B6A9-2EF449195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839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750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713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782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092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963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232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622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490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238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924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194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728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35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79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7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74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340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621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25910-2EDC-4C2B-B6A9-2EF44919577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2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611188" y="195486"/>
            <a:ext cx="7848600" cy="933450"/>
          </a:xfrm>
          <a:custGeom>
            <a:avLst/>
            <a:gdLst>
              <a:gd name="T0" fmla="*/ 0 w 6074"/>
              <a:gd name="T1" fmla="*/ 738 h 738"/>
              <a:gd name="T2" fmla="*/ 0 w 6074"/>
              <a:gd name="T3" fmla="*/ 738 h 738"/>
              <a:gd name="T4" fmla="*/ 6074 w 6074"/>
              <a:gd name="T5" fmla="*/ 738 h 738"/>
              <a:gd name="T6" fmla="*/ 6074 w 6074"/>
              <a:gd name="T7" fmla="*/ 0 h 738"/>
              <a:gd name="T8" fmla="*/ 0 w 6074"/>
              <a:gd name="T9" fmla="*/ 0 h 738"/>
              <a:gd name="T10" fmla="*/ 0 w 6074"/>
              <a:gd name="T11" fmla="*/ 738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738">
                <a:moveTo>
                  <a:pt x="0" y="738"/>
                </a:moveTo>
                <a:lnTo>
                  <a:pt x="0" y="738"/>
                </a:lnTo>
                <a:lnTo>
                  <a:pt x="6074" y="738"/>
                </a:lnTo>
                <a:lnTo>
                  <a:pt x="6074" y="0"/>
                </a:lnTo>
                <a:lnTo>
                  <a:pt x="0" y="0"/>
                </a:lnTo>
                <a:lnTo>
                  <a:pt x="0" y="738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1217613"/>
            <a:ext cx="7848600" cy="307181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7996238" y="4826788"/>
            <a:ext cx="536575" cy="409258"/>
          </a:xfrm>
          <a:custGeom>
            <a:avLst/>
            <a:gdLst>
              <a:gd name="T0" fmla="*/ 0 w 425"/>
              <a:gd name="T1" fmla="*/ 302 h 302"/>
              <a:gd name="T2" fmla="*/ 0 w 425"/>
              <a:gd name="T3" fmla="*/ 302 h 302"/>
              <a:gd name="T4" fmla="*/ 425 w 425"/>
              <a:gd name="T5" fmla="*/ 302 h 302"/>
              <a:gd name="T6" fmla="*/ 425 w 425"/>
              <a:gd name="T7" fmla="*/ 0 h 302"/>
              <a:gd name="T8" fmla="*/ 0 w 425"/>
              <a:gd name="T9" fmla="*/ 0 h 302"/>
              <a:gd name="T10" fmla="*/ 0 w 425"/>
              <a:gd name="T11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5" h="302">
                <a:moveTo>
                  <a:pt x="0" y="302"/>
                </a:moveTo>
                <a:lnTo>
                  <a:pt x="0" y="302"/>
                </a:lnTo>
                <a:lnTo>
                  <a:pt x="425" y="302"/>
                </a:lnTo>
                <a:lnTo>
                  <a:pt x="425" y="0"/>
                </a:lnTo>
                <a:lnTo>
                  <a:pt x="0" y="0"/>
                </a:lnTo>
                <a:lnTo>
                  <a:pt x="0" y="302"/>
                </a:lnTo>
                <a:close/>
              </a:path>
            </a:pathLst>
          </a:custGeom>
          <a:solidFill>
            <a:srgbClr val="385E7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Rechteck 28"/>
          <p:cNvSpPr/>
          <p:nvPr userDrawn="1"/>
        </p:nvSpPr>
        <p:spPr>
          <a:xfrm>
            <a:off x="8460432" y="0"/>
            <a:ext cx="216024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4"/>
          <p:cNvSpPr>
            <a:spLocks/>
          </p:cNvSpPr>
          <p:nvPr userDrawn="1"/>
        </p:nvSpPr>
        <p:spPr bwMode="auto">
          <a:xfrm>
            <a:off x="2557463" y="267495"/>
            <a:ext cx="5048250" cy="85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2000" b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Wohnungswirtschaft</a:t>
            </a:r>
          </a:p>
          <a:p>
            <a:pPr algn="l"/>
            <a:r>
              <a:rPr lang="en-US" sz="2000" b="1">
                <a:solidFill>
                  <a:srgbClr val="5BB435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Thüringen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83768" y="3147814"/>
            <a:ext cx="5509492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Ort, Datum</a:t>
            </a:r>
          </a:p>
          <a:p>
            <a:pPr lvl="0"/>
            <a:endParaRPr lang="de-DE"/>
          </a:p>
          <a:p>
            <a:pPr lvl="0"/>
            <a:r>
              <a:rPr lang="de-DE"/>
              <a:t>Referent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 rot="10800000" flipV="1">
            <a:off x="2482130" y="1347614"/>
            <a:ext cx="5511130" cy="1728192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Thema Vortrag</a:t>
            </a:r>
          </a:p>
        </p:txBody>
      </p:sp>
      <p:pic>
        <p:nvPicPr>
          <p:cNvPr id="10" name="Bild 9" descr="vtw-ppt-Vorlage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788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3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8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Wohnungswirtschaft</a:t>
            </a:r>
          </a:p>
          <a:p>
            <a:pPr algn="l"/>
            <a:r>
              <a:rPr lang="en-US" altLang="de-DE" sz="8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idx="1" hasCustomPrompt="1"/>
          </p:nvPr>
        </p:nvSpPr>
        <p:spPr>
          <a:xfrm>
            <a:off x="611188" y="1131590"/>
            <a:ext cx="7848600" cy="352839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00220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/>
              <a:t>Tischvorlage für die </a:t>
            </a:r>
            <a:r>
              <a:rPr lang="de-DE" b="1"/>
              <a:t>Wohnungsbaugenossenschaft Sömmerda/Thüringen eG </a:t>
            </a:r>
            <a:r>
              <a:rPr lang="de-DE"/>
              <a:t>bzgl. des geprüften Jahresabschlusses zum 31. Dezember 2018</a:t>
            </a:r>
          </a:p>
        </p:txBody>
      </p:sp>
    </p:spTree>
    <p:extLst>
      <p:ext uri="{BB962C8B-B14F-4D97-AF65-F5344CB8AC3E}">
        <p14:creationId xmlns:p14="http://schemas.microsoft.com/office/powerpoint/2010/main" val="97702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Wohnungswirtschaft</a:t>
            </a:r>
          </a:p>
          <a:p>
            <a:pPr algn="l"/>
            <a:r>
              <a:rPr lang="en-US" altLang="de-DE" sz="8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>
              <a:solidFill>
                <a:schemeClr val="bg1"/>
              </a:solidFill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611560" y="267494"/>
            <a:ext cx="7128792" cy="792088"/>
          </a:xfrm>
          <a:prstGeom prst="rect">
            <a:avLst/>
          </a:prstGeom>
        </p:spPr>
        <p:txBody>
          <a:bodyPr/>
          <a:lstStyle>
            <a:lvl1pPr algn="l">
              <a:defRPr lang="en-US" altLang="de-DE" sz="1900" b="1" kern="1200" baseline="0" dirty="0" smtClean="0">
                <a:solidFill>
                  <a:srgbClr val="2F4E61"/>
                </a:solidFill>
                <a:latin typeface="Arial Bold" charset="0"/>
                <a:ea typeface="MS PGothic" pitchFamily="34" charset="-128"/>
                <a:cs typeface="+mn-cs"/>
                <a:sym typeface="Arial Bold" charset="0"/>
              </a:defRPr>
            </a:lvl1pPr>
          </a:lstStyle>
          <a:p>
            <a:pPr eaLnBrk="1" hangingPunct="1">
              <a:defRPr/>
            </a:pP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1. </a:t>
            </a: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, </a:t>
            </a:r>
            <a:r>
              <a:rPr lang="en-US" altLang="de-DE" sz="1900" b="1" err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. 2-zeilig</a:t>
            </a:r>
            <a:br>
              <a:rPr lang="en-US" altLang="de-DE" sz="19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</a:b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ggf</a:t>
            </a:r>
            <a:r>
              <a:rPr lang="en-US" altLang="de-DE" sz="19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. </a:t>
            </a: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Überschrift</a:t>
            </a:r>
            <a:r>
              <a:rPr lang="en-US" altLang="de-DE" sz="19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 2. </a:t>
            </a:r>
            <a:r>
              <a:rPr lang="en-US" altLang="de-DE" sz="1900" b="1" err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Ebene</a:t>
            </a:r>
            <a:endParaRPr lang="en-US" altLang="de-DE" sz="1900" b="1">
              <a:solidFill>
                <a:srgbClr val="5BB435"/>
              </a:solidFill>
              <a:latin typeface="Arial Bold" charset="0"/>
              <a:ea typeface="MS PGothic" pitchFamily="34" charset="-128"/>
              <a:sym typeface="Arial Bold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188" y="1131590"/>
            <a:ext cx="3888804" cy="34660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742950" indent="-28575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1143000" indent="-22860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kern="12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131590"/>
            <a:ext cx="3887788" cy="34660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1pPr>
            <a:lvl2pPr marL="51435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8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2pPr>
            <a:lvl3pPr marL="628650" indent="-285750" algn="l" rtl="0" eaLnBrk="0" fontAlgn="base" hangingPunct="0">
              <a:spcBef>
                <a:spcPts val="600"/>
              </a:spcBef>
              <a:spcAft>
                <a:spcPts val="600"/>
              </a:spcAft>
              <a:buFont typeface="Symbol" charset="2"/>
              <a:buChar char="-"/>
              <a:defRPr lang="de-DE" sz="1600" dirty="0" smtClean="0">
                <a:solidFill>
                  <a:srgbClr val="2F4E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itchFamily="34" charset="0"/>
              </a:defRPr>
            </a:lvl3pPr>
            <a:lvl4pPr marL="800100" indent="-285750" algn="l" rtl="0" eaLnBrk="0" fontAlgn="base" hangingPunct="0">
              <a:spcBef>
                <a:spcPts val="1313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lang="de-DE" sz="1400" dirty="0" smtClean="0">
                <a:solidFill>
                  <a:srgbClr val="2F4E61"/>
                </a:solidFill>
                <a:latin typeface="+mj-lt"/>
                <a:ea typeface="+mn-ea"/>
                <a:cs typeface="+mn-cs"/>
                <a:sym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/>
              <a:t>Tischvorlage für die </a:t>
            </a:r>
            <a:r>
              <a:rPr lang="de-DE" b="1"/>
              <a:t>Wohnungsbaugenossenschaft Sömmerda/Thüringen eG </a:t>
            </a:r>
            <a:r>
              <a:rPr lang="de-DE"/>
              <a:t>bzgl. des geprüften Jahresabschlusses zum 31. Dezember 2018</a:t>
            </a:r>
          </a:p>
        </p:txBody>
      </p:sp>
    </p:spTree>
    <p:extLst>
      <p:ext uri="{BB962C8B-B14F-4D97-AF65-F5344CB8AC3E}">
        <p14:creationId xmlns:p14="http://schemas.microsoft.com/office/powerpoint/2010/main" val="28322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/>
          </p:cNvSpPr>
          <p:nvPr userDrawn="1"/>
        </p:nvSpPr>
        <p:spPr bwMode="auto">
          <a:xfrm>
            <a:off x="611188" y="940097"/>
            <a:ext cx="7848600" cy="3431853"/>
          </a:xfrm>
          <a:custGeom>
            <a:avLst/>
            <a:gdLst>
              <a:gd name="T0" fmla="*/ 0 w 6074"/>
              <a:gd name="T1" fmla="*/ 2430 h 2430"/>
              <a:gd name="T2" fmla="*/ 0 w 6074"/>
              <a:gd name="T3" fmla="*/ 2430 h 2430"/>
              <a:gd name="T4" fmla="*/ 6074 w 6074"/>
              <a:gd name="T5" fmla="*/ 2430 h 2430"/>
              <a:gd name="T6" fmla="*/ 6074 w 6074"/>
              <a:gd name="T7" fmla="*/ 0 h 2430"/>
              <a:gd name="T8" fmla="*/ 0 w 6074"/>
              <a:gd name="T9" fmla="*/ 0 h 2430"/>
              <a:gd name="T10" fmla="*/ 0 w 6074"/>
              <a:gd name="T11" fmla="*/ 2430 h 2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2430">
                <a:moveTo>
                  <a:pt x="0" y="2430"/>
                </a:moveTo>
                <a:lnTo>
                  <a:pt x="0" y="2430"/>
                </a:lnTo>
                <a:lnTo>
                  <a:pt x="6074" y="2430"/>
                </a:lnTo>
                <a:lnTo>
                  <a:pt x="6074" y="0"/>
                </a:lnTo>
                <a:lnTo>
                  <a:pt x="0" y="0"/>
                </a:lnTo>
                <a:lnTo>
                  <a:pt x="0" y="2430"/>
                </a:lnTo>
                <a:close/>
              </a:path>
            </a:pathLst>
          </a:custGeom>
          <a:solidFill>
            <a:srgbClr val="E4E6EA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Rectangle 4"/>
          <p:cNvSpPr>
            <a:spLocks/>
          </p:cNvSpPr>
          <p:nvPr userDrawn="1"/>
        </p:nvSpPr>
        <p:spPr bwMode="auto">
          <a:xfrm>
            <a:off x="2398638" y="4840733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Verband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Thüringer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Wohnungs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- und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Immobilienwirtschaft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</a:t>
            </a:r>
            <a:r>
              <a:rPr lang="en-US" sz="800" err="1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e.V</a:t>
            </a:r>
            <a:r>
              <a:rPr lang="en-US" sz="800">
                <a:solidFill>
                  <a:srgbClr val="2F4E61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.</a:t>
            </a:r>
          </a:p>
        </p:txBody>
      </p:sp>
      <p:sp>
        <p:nvSpPr>
          <p:cNvPr id="10" name="Rectangle 5"/>
          <p:cNvSpPr>
            <a:spLocks/>
          </p:cNvSpPr>
          <p:nvPr userDrawn="1"/>
        </p:nvSpPr>
        <p:spPr bwMode="auto">
          <a:xfrm>
            <a:off x="741288" y="4840733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/>
            <a:r>
              <a:rPr lang="en-US" sz="800" b="1">
                <a:solidFill>
                  <a:srgbClr val="2F4E61"/>
                </a:solidFill>
                <a:latin typeface="Arial Bold" charset="0"/>
                <a:ea typeface="ＭＳ Ｐゴシック" charset="0"/>
                <a:cs typeface="ＭＳ Ｐゴシック" charset="0"/>
                <a:sym typeface="Arial Bold" charset="0"/>
              </a:rPr>
              <a:t>Die Wohnungswirtschaft</a:t>
            </a:r>
          </a:p>
          <a:p>
            <a:pPr algn="l"/>
            <a:r>
              <a:rPr lang="en-US" altLang="de-DE" sz="8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Thüringen</a:t>
            </a:r>
            <a:endParaRPr lang="en-US" sz="800" b="1">
              <a:solidFill>
                <a:srgbClr val="5BB435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221736" y="4947095"/>
            <a:ext cx="1476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34290" tIns="17145" rIns="34290" bIns="1714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  <a:sym typeface="Arial" pitchFamily="34" charset="0"/>
              </a:defRPr>
            </a:lvl1pPr>
            <a:lvl2pPr marL="171450" indent="2857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2pPr>
            <a:lvl3pPr marL="342900" indent="5715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3pPr>
            <a:lvl4pPr marL="514350" indent="8572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4pPr>
            <a:lvl5pPr marL="685800" indent="11430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5pPr>
            <a:lvl6pPr marL="22860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6pPr>
            <a:lvl7pPr marL="27432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7pPr>
            <a:lvl8pPr marL="32004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8pPr>
            <a:lvl9pPr marL="3657600" algn="l" defTabSz="914400" rtl="0" eaLnBrk="1" latinLnBrk="0" hangingPunct="1">
              <a:defRPr sz="2100" kern="1200">
                <a:solidFill>
                  <a:srgbClr val="000000"/>
                </a:solidFill>
                <a:latin typeface="Gill Sans" charset="0"/>
                <a:ea typeface="Heiti SC Light" charset="-122"/>
                <a:cs typeface="+mn-cs"/>
                <a:sym typeface="Gill Sans" charset="0"/>
              </a:defRPr>
            </a:lvl9pPr>
          </a:lstStyle>
          <a:p>
            <a:pPr>
              <a:defRPr/>
            </a:pPr>
            <a:fld id="{1037719F-35A8-4F6F-8BAA-659EF982AD01}" type="slidenum">
              <a:rPr lang="en-US" altLang="de-DE" smtClean="0">
                <a:solidFill>
                  <a:schemeClr val="bg1"/>
                </a:solidFill>
              </a:rPr>
              <a:pPr>
                <a:defRPr/>
              </a:pPr>
              <a:t>‹Nr.›</a:t>
            </a:fld>
            <a:endParaRPr lang="en-US" altLang="de-DE">
              <a:solidFill>
                <a:schemeClr val="bg1"/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71600" y="1950244"/>
            <a:ext cx="5481638" cy="1243013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32388" y="4843463"/>
            <a:ext cx="2752725" cy="27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dirty="0" smtClean="0">
                <a:solidFill>
                  <a:srgbClr val="2F4E61"/>
                </a:solidFill>
                <a:latin typeface="+mn-lt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de-DE"/>
              <a:t>Tischvorlage für die </a:t>
            </a:r>
            <a:r>
              <a:rPr lang="de-DE" b="1"/>
              <a:t>Wohnungsbaugenossenschaft Sömmerda/Thüringen eG </a:t>
            </a:r>
            <a:r>
              <a:rPr lang="de-DE"/>
              <a:t>bzgl. des geprüften Jahresabschlusses zum 31. Dezember 2018</a:t>
            </a:r>
          </a:p>
        </p:txBody>
      </p:sp>
    </p:spTree>
    <p:extLst>
      <p:ext uri="{BB962C8B-B14F-4D97-AF65-F5344CB8AC3E}">
        <p14:creationId xmlns:p14="http://schemas.microsoft.com/office/powerpoint/2010/main" val="221625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 userDrawn="1"/>
        </p:nvSpPr>
        <p:spPr bwMode="auto">
          <a:xfrm>
            <a:off x="8045073" y="4828058"/>
            <a:ext cx="487367" cy="407988"/>
          </a:xfrm>
          <a:custGeom>
            <a:avLst/>
            <a:gdLst>
              <a:gd name="T0" fmla="*/ 0 w 386"/>
              <a:gd name="T1" fmla="*/ 323 h 323"/>
              <a:gd name="T2" fmla="*/ 0 w 386"/>
              <a:gd name="T3" fmla="*/ 323 h 323"/>
              <a:gd name="T4" fmla="*/ 386 w 386"/>
              <a:gd name="T5" fmla="*/ 323 h 323"/>
              <a:gd name="T6" fmla="*/ 386 w 386"/>
              <a:gd name="T7" fmla="*/ 0 h 323"/>
              <a:gd name="T8" fmla="*/ 0 w 386"/>
              <a:gd name="T9" fmla="*/ 0 h 323"/>
              <a:gd name="T10" fmla="*/ 0 w 386"/>
              <a:gd name="T11" fmla="*/ 323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6" h="323">
                <a:moveTo>
                  <a:pt x="0" y="323"/>
                </a:moveTo>
                <a:lnTo>
                  <a:pt x="0" y="323"/>
                </a:lnTo>
                <a:lnTo>
                  <a:pt x="386" y="323"/>
                </a:lnTo>
                <a:lnTo>
                  <a:pt x="386" y="0"/>
                </a:lnTo>
                <a:lnTo>
                  <a:pt x="0" y="0"/>
                </a:lnTo>
                <a:lnTo>
                  <a:pt x="0" y="323"/>
                </a:lnTo>
                <a:close/>
              </a:path>
            </a:pathLst>
          </a:custGeom>
          <a:solidFill>
            <a:srgbClr val="385E7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>
            <a:off x="611188" y="195715"/>
            <a:ext cx="7841539" cy="849314"/>
          </a:xfrm>
          <a:custGeom>
            <a:avLst/>
            <a:gdLst>
              <a:gd name="T0" fmla="*/ 0 w 6074"/>
              <a:gd name="T1" fmla="*/ 671 h 671"/>
              <a:gd name="T2" fmla="*/ 0 w 6074"/>
              <a:gd name="T3" fmla="*/ 671 h 671"/>
              <a:gd name="T4" fmla="*/ 6074 w 6074"/>
              <a:gd name="T5" fmla="*/ 671 h 671"/>
              <a:gd name="T6" fmla="*/ 6074 w 6074"/>
              <a:gd name="T7" fmla="*/ 0 h 671"/>
              <a:gd name="T8" fmla="*/ 0 w 6074"/>
              <a:gd name="T9" fmla="*/ 0 h 671"/>
              <a:gd name="T10" fmla="*/ 0 w 6074"/>
              <a:gd name="T11" fmla="*/ 671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74" h="671">
                <a:moveTo>
                  <a:pt x="0" y="671"/>
                </a:moveTo>
                <a:lnTo>
                  <a:pt x="0" y="671"/>
                </a:lnTo>
                <a:lnTo>
                  <a:pt x="6074" y="671"/>
                </a:lnTo>
                <a:lnTo>
                  <a:pt x="6074" y="0"/>
                </a:lnTo>
                <a:lnTo>
                  <a:pt x="0" y="0"/>
                </a:lnTo>
                <a:lnTo>
                  <a:pt x="0" y="671"/>
                </a:lnTo>
                <a:close/>
              </a:path>
            </a:pathLst>
          </a:custGeom>
          <a:solidFill>
            <a:srgbClr val="E4E6E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" name="Bild 1" descr="vtw-ppt-Vorlage.t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56" y="0"/>
            <a:ext cx="594660" cy="9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1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0800000" flipV="1">
            <a:off x="1366949" y="2884146"/>
            <a:ext cx="6573768" cy="1800200"/>
          </a:xfrm>
        </p:spPr>
        <p:txBody>
          <a:bodyPr>
            <a:normAutofit fontScale="90000"/>
          </a:bodyPr>
          <a:lstStyle/>
          <a:p>
            <a:pPr algn="ctr"/>
            <a:br>
              <a:rPr lang="de-DE" b="1" dirty="0"/>
            </a:br>
            <a:br>
              <a:rPr lang="de-DE" b="1" dirty="0"/>
            </a:br>
            <a:r>
              <a:rPr lang="de-DE" b="1" dirty="0"/>
              <a:t>Wesentliche Änderungen des DRS 21 durch E-DRÄS 13</a:t>
            </a:r>
            <a:br>
              <a:rPr lang="de-DE" dirty="0"/>
            </a:br>
            <a:r>
              <a:rPr lang="de-DE" dirty="0"/>
              <a:t>WP/</a:t>
            </a:r>
            <a:r>
              <a:rPr lang="de-DE" dirty="0" err="1"/>
              <a:t>StB</a:t>
            </a:r>
            <a:r>
              <a:rPr lang="de-DE" dirty="0"/>
              <a:t> Antonia Bergmann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92937" y="4418874"/>
            <a:ext cx="5509492" cy="530945"/>
          </a:xfrm>
        </p:spPr>
        <p:txBody>
          <a:bodyPr/>
          <a:lstStyle/>
          <a:p>
            <a:endParaRPr lang="de-DE" sz="1200" dirty="0"/>
          </a:p>
          <a:p>
            <a:r>
              <a:rPr lang="de-DE" sz="1200" dirty="0"/>
              <a:t>Jahresabschlussschulung 2023</a:t>
            </a:r>
          </a:p>
        </p:txBody>
      </p:sp>
      <p:pic>
        <p:nvPicPr>
          <p:cNvPr id="6" name="Grafik 5" descr="Ein Bild, das Gebäude, draußen, Gras, Himmel enthält.&#10;&#10;Automatisch generierte Beschreibung">
            <a:extLst>
              <a:ext uri="{FF2B5EF4-FFF2-40B4-BE49-F238E27FC236}">
                <a16:creationId xmlns:a16="http://schemas.microsoft.com/office/drawing/2014/main" id="{64152C2A-A717-416A-A24A-838B4BC9A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14" y="1241922"/>
            <a:ext cx="3250371" cy="216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58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67494"/>
            <a:ext cx="7128792" cy="792088"/>
          </a:xfrm>
        </p:spPr>
        <p:txBody>
          <a:bodyPr/>
          <a:lstStyle/>
          <a:p>
            <a:r>
              <a:rPr lang="de-DE" dirty="0"/>
              <a:t>b. Änderung durch den Deutschen Rechnungslegungs- Änderungsstandard Nr.13 (E-DRÄS 13) </a:t>
            </a:r>
            <a:r>
              <a:rPr lang="de-DE" sz="1400" dirty="0"/>
              <a:t>(Gewährte Zuschüsse)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C0BAB73B-5791-4083-95B0-C9F0C8E5E2AC}"/>
              </a:ext>
            </a:extLst>
          </p:cNvPr>
          <p:cNvGraphicFramePr/>
          <p:nvPr/>
        </p:nvGraphicFramePr>
        <p:xfrm>
          <a:off x="-871719" y="1070817"/>
          <a:ext cx="4440085" cy="212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8218E209-1BA6-52E1-EA6D-136741D132B4}"/>
              </a:ext>
            </a:extLst>
          </p:cNvPr>
          <p:cNvSpPr txBox="1"/>
          <p:nvPr/>
        </p:nvSpPr>
        <p:spPr>
          <a:xfrm>
            <a:off x="2188134" y="1178216"/>
            <a:ext cx="2295351" cy="646331"/>
          </a:xfrm>
          <a:prstGeom prst="rect">
            <a:avLst/>
          </a:prstGeom>
          <a:noFill/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Auszahlungen eines rückzuzahlenden Zuschusses an Dritte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AC80753-E792-B48F-AAA2-2C98EEE28929}"/>
              </a:ext>
            </a:extLst>
          </p:cNvPr>
          <p:cNvSpPr txBox="1"/>
          <p:nvPr/>
        </p:nvSpPr>
        <p:spPr>
          <a:xfrm>
            <a:off x="2188835" y="1943181"/>
            <a:ext cx="2294650" cy="138499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Auszahlung eines rückzuzahlenden Zuschusses an Dritte </a:t>
            </a:r>
            <a:r>
              <a:rPr lang="de-DE" sz="1200" u="sng" dirty="0"/>
              <a:t>und</a:t>
            </a:r>
            <a:r>
              <a:rPr lang="de-DE" sz="1200" dirty="0"/>
              <a:t> hierdurch Erlangung des wirtschaftlichen Eigentums an dem bezuschussten Vermögensgegenstand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4B18F4DE-91FA-BE6D-C4F3-8162097CC1FB}"/>
              </a:ext>
            </a:extLst>
          </p:cNvPr>
          <p:cNvSpPr/>
          <p:nvPr/>
        </p:nvSpPr>
        <p:spPr>
          <a:xfrm>
            <a:off x="4459153" y="1315858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AB64AE-30F0-4A8D-E18D-41C993A2DFD4}"/>
              </a:ext>
            </a:extLst>
          </p:cNvPr>
          <p:cNvSpPr txBox="1"/>
          <p:nvPr/>
        </p:nvSpPr>
        <p:spPr>
          <a:xfrm>
            <a:off x="4995599" y="1135788"/>
            <a:ext cx="158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Gesonderter Ausweis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C372AEB9-9BEF-D796-0EDC-8001A3E98652}"/>
              </a:ext>
            </a:extLst>
          </p:cNvPr>
          <p:cNvSpPr/>
          <p:nvPr/>
        </p:nvSpPr>
        <p:spPr>
          <a:xfrm>
            <a:off x="6440815" y="1917759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FC760D-4E89-D99A-7A94-C2328F0CBDCB}"/>
              </a:ext>
            </a:extLst>
          </p:cNvPr>
          <p:cNvSpPr txBox="1"/>
          <p:nvPr/>
        </p:nvSpPr>
        <p:spPr>
          <a:xfrm>
            <a:off x="7146283" y="1812742"/>
            <a:ext cx="1707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Cashflow aus </a:t>
            </a:r>
            <a:r>
              <a:rPr lang="de-DE" sz="1400" i="1" u="sng" dirty="0"/>
              <a:t>Investitionstätigkeit</a:t>
            </a:r>
          </a:p>
        </p:txBody>
      </p:sp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EF861666-CE04-B656-CF2A-C74746D5ED88}"/>
              </a:ext>
            </a:extLst>
          </p:cNvPr>
          <p:cNvSpPr/>
          <p:nvPr/>
        </p:nvSpPr>
        <p:spPr>
          <a:xfrm>
            <a:off x="4958387" y="3055447"/>
            <a:ext cx="1128252" cy="2756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CE6FDE8C-AB4D-0F0A-E828-F0F67A926111}"/>
              </a:ext>
            </a:extLst>
          </p:cNvPr>
          <p:cNvSpPr/>
          <p:nvPr/>
        </p:nvSpPr>
        <p:spPr>
          <a:xfrm>
            <a:off x="4444037" y="2260659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C72DE62-AA05-17AA-9DA5-51428167B901}"/>
              </a:ext>
            </a:extLst>
          </p:cNvPr>
          <p:cNvSpPr txBox="1"/>
          <p:nvPr/>
        </p:nvSpPr>
        <p:spPr>
          <a:xfrm>
            <a:off x="5021928" y="2147635"/>
            <a:ext cx="1585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Jeweils gesonderter Ausweis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F6069D22-BB77-33EC-EC45-E7630DA974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723" y="3458497"/>
            <a:ext cx="4337839" cy="978899"/>
          </a:xfrm>
          <a:prstGeom prst="rect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97E256E5-6B59-1E57-13F1-8A415706F6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1212" y="3453512"/>
            <a:ext cx="4378464" cy="983884"/>
          </a:xfrm>
          <a:prstGeom prst="rect">
            <a:avLst/>
          </a:prstGeom>
          <a:ln w="12700">
            <a:solidFill>
              <a:schemeClr val="accent4"/>
            </a:solidFill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0ABA96-CA95-34E2-F67C-A2B244ACE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5F67ED01-083B-691B-BC99-5F5E042ACBC5}"/>
              </a:ext>
            </a:extLst>
          </p:cNvPr>
          <p:cNvSpPr/>
          <p:nvPr/>
        </p:nvSpPr>
        <p:spPr>
          <a:xfrm>
            <a:off x="3754712" y="3700463"/>
            <a:ext cx="817288" cy="1636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FBA7BF67-A845-4E05-5682-C0516BCF916D}"/>
              </a:ext>
            </a:extLst>
          </p:cNvPr>
          <p:cNvSpPr/>
          <p:nvPr/>
        </p:nvSpPr>
        <p:spPr>
          <a:xfrm>
            <a:off x="8262388" y="3621881"/>
            <a:ext cx="817288" cy="2948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760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b. Änderung durch den Deutschen Rechnungslegungs- Änderungsstandard Nr.13 (E-DRÄS 13) </a:t>
            </a:r>
            <a:r>
              <a:rPr lang="de-DE" sz="1400" dirty="0"/>
              <a:t>(Erhaltene Zuschüsse durch Gesellschafter)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C0BAB73B-5791-4083-95B0-C9F0C8E5E2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4224528"/>
              </p:ext>
            </p:extLst>
          </p:nvPr>
        </p:nvGraphicFramePr>
        <p:xfrm>
          <a:off x="-845243" y="1205737"/>
          <a:ext cx="4440085" cy="212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8218E209-1BA6-52E1-EA6D-136741D132B4}"/>
              </a:ext>
            </a:extLst>
          </p:cNvPr>
          <p:cNvSpPr txBox="1"/>
          <p:nvPr/>
        </p:nvSpPr>
        <p:spPr>
          <a:xfrm>
            <a:off x="2148686" y="1821913"/>
            <a:ext cx="2295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Einzahlungen aus </a:t>
            </a:r>
            <a:r>
              <a:rPr lang="de-DE" sz="1200" u="sng" dirty="0"/>
              <a:t>erhaltenen</a:t>
            </a:r>
            <a:r>
              <a:rPr lang="de-DE" sz="1200" dirty="0"/>
              <a:t> Zuschüssen durch Gesellschafter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AB64AE-30F0-4A8D-E18D-41C993A2DFD4}"/>
              </a:ext>
            </a:extLst>
          </p:cNvPr>
          <p:cNvSpPr txBox="1"/>
          <p:nvPr/>
        </p:nvSpPr>
        <p:spPr>
          <a:xfrm>
            <a:off x="5071599" y="1863922"/>
            <a:ext cx="158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Gesonderter Ausweis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C372AEB9-9BEF-D796-0EDC-8001A3E98652}"/>
              </a:ext>
            </a:extLst>
          </p:cNvPr>
          <p:cNvSpPr/>
          <p:nvPr/>
        </p:nvSpPr>
        <p:spPr>
          <a:xfrm>
            <a:off x="6440815" y="1917759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FC760D-4E89-D99A-7A94-C2328F0CBDCB}"/>
              </a:ext>
            </a:extLst>
          </p:cNvPr>
          <p:cNvSpPr txBox="1"/>
          <p:nvPr/>
        </p:nvSpPr>
        <p:spPr>
          <a:xfrm>
            <a:off x="7043767" y="1863922"/>
            <a:ext cx="1965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Cashflow aus </a:t>
            </a:r>
            <a:r>
              <a:rPr lang="de-DE" sz="1400" i="1" u="sng" dirty="0"/>
              <a:t>Finanzierungstätigkeit</a:t>
            </a:r>
          </a:p>
        </p:txBody>
      </p:sp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EF861666-CE04-B656-CF2A-C74746D5ED88}"/>
              </a:ext>
            </a:extLst>
          </p:cNvPr>
          <p:cNvSpPr/>
          <p:nvPr/>
        </p:nvSpPr>
        <p:spPr>
          <a:xfrm>
            <a:off x="5078295" y="2647833"/>
            <a:ext cx="1128252" cy="2756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CE6FDE8C-AB4D-0F0A-E828-F0F67A926111}"/>
              </a:ext>
            </a:extLst>
          </p:cNvPr>
          <p:cNvSpPr/>
          <p:nvPr/>
        </p:nvSpPr>
        <p:spPr>
          <a:xfrm>
            <a:off x="4442790" y="1917759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1EF9C2A-7863-AFB3-7ED6-0A5D64E801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84617" y="3131765"/>
            <a:ext cx="6359876" cy="1757596"/>
          </a:xfrm>
          <a:prstGeom prst="rect">
            <a:avLst/>
          </a:prstGeom>
        </p:spPr>
      </p:pic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E2D47E72-F6A2-D837-8EB6-5B58375E9BAF}"/>
              </a:ext>
            </a:extLst>
          </p:cNvPr>
          <p:cNvSpPr/>
          <p:nvPr/>
        </p:nvSpPr>
        <p:spPr>
          <a:xfrm>
            <a:off x="2877036" y="3852567"/>
            <a:ext cx="4033684" cy="1391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7A7E07-5256-7823-7532-B93F7038D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8887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b. Änderung durch den Deutschen Rechnungslegungs- Änderungsstandard Nr.13 (E-DRÄS 13) </a:t>
            </a:r>
            <a:r>
              <a:rPr lang="de-DE" sz="1400" dirty="0"/>
              <a:t>(Erhaltene Zuschüsse durch Gesellschafter)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18E209-1BA6-52E1-EA6D-136741D132B4}"/>
              </a:ext>
            </a:extLst>
          </p:cNvPr>
          <p:cNvSpPr txBox="1"/>
          <p:nvPr/>
        </p:nvSpPr>
        <p:spPr>
          <a:xfrm>
            <a:off x="595289" y="1235372"/>
            <a:ext cx="2295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Einzahlungen aus </a:t>
            </a:r>
            <a:r>
              <a:rPr lang="de-DE" sz="1200" u="sng" dirty="0"/>
              <a:t>erhaltenen</a:t>
            </a:r>
            <a:r>
              <a:rPr lang="de-DE" sz="1200" dirty="0"/>
              <a:t> Zuschüssen </a:t>
            </a:r>
            <a:r>
              <a:rPr lang="de-DE" sz="1200" u="sng" dirty="0"/>
              <a:t>durch Gesellschafter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AB64AE-30F0-4A8D-E18D-41C993A2DFD4}"/>
              </a:ext>
            </a:extLst>
          </p:cNvPr>
          <p:cNvSpPr txBox="1"/>
          <p:nvPr/>
        </p:nvSpPr>
        <p:spPr>
          <a:xfrm>
            <a:off x="4402805" y="1275219"/>
            <a:ext cx="158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Gesonderter Ausweis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C372AEB9-9BEF-D796-0EDC-8001A3E98652}"/>
              </a:ext>
            </a:extLst>
          </p:cNvPr>
          <p:cNvSpPr/>
          <p:nvPr/>
        </p:nvSpPr>
        <p:spPr>
          <a:xfrm>
            <a:off x="6154566" y="1337952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FC760D-4E89-D99A-7A94-C2328F0CBDCB}"/>
              </a:ext>
            </a:extLst>
          </p:cNvPr>
          <p:cNvSpPr txBox="1"/>
          <p:nvPr/>
        </p:nvSpPr>
        <p:spPr>
          <a:xfrm>
            <a:off x="6834765" y="1235372"/>
            <a:ext cx="1965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Cashflow aus </a:t>
            </a:r>
            <a:r>
              <a:rPr lang="de-DE" sz="1400" i="1" u="sng" dirty="0"/>
              <a:t>Finanzierungstätigkeit</a:t>
            </a: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CE6FDE8C-AB4D-0F0A-E828-F0F67A926111}"/>
              </a:ext>
            </a:extLst>
          </p:cNvPr>
          <p:cNvSpPr/>
          <p:nvPr/>
        </p:nvSpPr>
        <p:spPr>
          <a:xfrm>
            <a:off x="3311346" y="1337952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1EF9C2A-7863-AFB3-7ED6-0A5D64E80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4124" y="3114442"/>
            <a:ext cx="6359876" cy="1757596"/>
          </a:xfrm>
          <a:prstGeom prst="rect">
            <a:avLst/>
          </a:prstGeom>
        </p:spPr>
      </p:pic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E2D47E72-F6A2-D837-8EB6-5B58375E9BAF}"/>
              </a:ext>
            </a:extLst>
          </p:cNvPr>
          <p:cNvSpPr/>
          <p:nvPr/>
        </p:nvSpPr>
        <p:spPr>
          <a:xfrm>
            <a:off x="3021769" y="3838563"/>
            <a:ext cx="4033684" cy="1391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7A7E07-5256-7823-7532-B93F7038D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39B6FAB-590D-58FA-6084-6FFB6852CF53}"/>
              </a:ext>
            </a:extLst>
          </p:cNvPr>
          <p:cNvSpPr txBox="1"/>
          <p:nvPr/>
        </p:nvSpPr>
        <p:spPr>
          <a:xfrm>
            <a:off x="623753" y="1920206"/>
            <a:ext cx="1931405" cy="264687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u="sng" dirty="0"/>
              <a:t>Zuschüsse (mit Gegenleistung)</a:t>
            </a:r>
          </a:p>
          <a:p>
            <a:r>
              <a:rPr lang="de-DE" sz="1000" dirty="0"/>
              <a:t>1.) Ausweis als Passiver Rechnungsabgrenzungsposten</a:t>
            </a:r>
          </a:p>
          <a:p>
            <a:endParaRPr lang="de-DE" sz="1000" dirty="0"/>
          </a:p>
          <a:p>
            <a:r>
              <a:rPr lang="de-DE" sz="1000" dirty="0"/>
              <a:t>Bank an PRAP</a:t>
            </a:r>
          </a:p>
          <a:p>
            <a:r>
              <a:rPr lang="de-DE" sz="1000" dirty="0"/>
              <a:t>PRAP an sonstiger betrieblicher Ertrag</a:t>
            </a:r>
          </a:p>
          <a:p>
            <a:endParaRPr lang="de-DE" sz="1000" dirty="0"/>
          </a:p>
          <a:p>
            <a:r>
              <a:rPr lang="de-DE" sz="1000" dirty="0"/>
              <a:t>2.) Minderung AK Vermögensgegenstand</a:t>
            </a:r>
          </a:p>
          <a:p>
            <a:endParaRPr lang="de-DE" sz="1000" dirty="0"/>
          </a:p>
          <a:p>
            <a:r>
              <a:rPr lang="de-DE" sz="1000" dirty="0"/>
              <a:t>Bank an Anlagevermögen</a:t>
            </a:r>
          </a:p>
          <a:p>
            <a:endParaRPr lang="de-DE" sz="1000" dirty="0"/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59EACBF-4349-3BD2-7EF9-E7909F2B3636}"/>
              </a:ext>
            </a:extLst>
          </p:cNvPr>
          <p:cNvSpPr txBox="1"/>
          <p:nvPr/>
        </p:nvSpPr>
        <p:spPr>
          <a:xfrm>
            <a:off x="6408186" y="1946597"/>
            <a:ext cx="2364517" cy="98488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u="sng" dirty="0"/>
              <a:t>Kapitalrücklage (ohne Gegenleistung):</a:t>
            </a:r>
          </a:p>
          <a:p>
            <a:r>
              <a:rPr lang="de-DE" sz="1000" dirty="0"/>
              <a:t>Bank an Kapitalrücklage</a:t>
            </a:r>
          </a:p>
          <a:p>
            <a:endParaRPr lang="de-DE" sz="1000" dirty="0"/>
          </a:p>
          <a:p>
            <a:r>
              <a:rPr lang="de-DE" sz="1000" dirty="0"/>
              <a:t>Erfolgsneutral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A12F38D6-5897-F186-22D5-A3C142CD9ED6}"/>
              </a:ext>
            </a:extLst>
          </p:cNvPr>
          <p:cNvSpPr/>
          <p:nvPr/>
        </p:nvSpPr>
        <p:spPr>
          <a:xfrm>
            <a:off x="3021769" y="3271348"/>
            <a:ext cx="4033684" cy="13913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: nach links und rechts 17">
            <a:extLst>
              <a:ext uri="{FF2B5EF4-FFF2-40B4-BE49-F238E27FC236}">
                <a16:creationId xmlns:a16="http://schemas.microsoft.com/office/drawing/2014/main" id="{4E00BCFB-88FB-8C78-69FA-598E9FFC69F4}"/>
              </a:ext>
            </a:extLst>
          </p:cNvPr>
          <p:cNvSpPr/>
          <p:nvPr/>
        </p:nvSpPr>
        <p:spPr>
          <a:xfrm>
            <a:off x="4175956" y="2239880"/>
            <a:ext cx="1585912" cy="508643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2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c. Beispiel Kapitalflussrechnung</a:t>
            </a:r>
            <a:br>
              <a:rPr lang="de-DE" dirty="0"/>
            </a:br>
            <a:r>
              <a:rPr lang="de-DE" sz="1600" i="1" dirty="0"/>
              <a:t>Cashflow aus der laufenden Geschäftstätigkeit (indirekte Methode)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E7A79F77-EFC7-790B-BB9F-5CB082FB0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" y="1267586"/>
            <a:ext cx="8244840" cy="2705100"/>
          </a:xfrm>
          <a:prstGeom prst="rect">
            <a:avLst/>
          </a:prstGeom>
        </p:spPr>
      </p:pic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5F53D08E-41DF-781A-7F33-6C50D50A8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987340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c. Beispiel Kapitalflussrechnung</a:t>
            </a:r>
            <a:br>
              <a:rPr lang="de-DE" dirty="0"/>
            </a:br>
            <a:r>
              <a:rPr lang="de-DE" sz="1600" i="1" dirty="0"/>
              <a:t>Cashflow aus der Investitions- und Finanzierungstätigkeit (direkte Methode)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31EC13A-F278-02CF-C300-6300BFF82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70" y="1385036"/>
            <a:ext cx="5128260" cy="275844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F72646-56E8-CC43-2349-B03BCBB59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21464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c. Beispiel Kapitalflussrechnung</a:t>
            </a:r>
            <a:br>
              <a:rPr lang="de-DE" dirty="0"/>
            </a:br>
            <a:r>
              <a:rPr lang="de-DE" sz="1600" i="1" dirty="0"/>
              <a:t>Zusammenfassung Kapitalflussrechnung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151FE22-7E3E-CE8F-D05A-16AD3C0F1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58" y="1179095"/>
            <a:ext cx="4274561" cy="3099533"/>
          </a:xfrm>
          <a:prstGeom prst="rect">
            <a:avLst/>
          </a:prstGeom>
        </p:spPr>
      </p:pic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2E7453E3-1A42-7455-8E8C-2998382D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0CC4C9C-AAE3-6787-4AAC-9301543424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28737"/>
            <a:ext cx="4082639" cy="198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d. Änderung durch den Deutschen Rechnungslegungs- Änderungsstandard Nr.13 (E-DRÄS 13) </a:t>
            </a:r>
            <a:r>
              <a:rPr lang="de-DE" sz="1400" dirty="0"/>
              <a:t>(Cash-Pooling)</a:t>
            </a:r>
            <a:endParaRPr lang="de-DE" sz="1600" i="1" dirty="0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2E7453E3-1A42-7455-8E8C-2998382D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2AFB34-2445-89FE-D90A-E2B572C4A4C2}"/>
              </a:ext>
            </a:extLst>
          </p:cNvPr>
          <p:cNvSpPr txBox="1"/>
          <p:nvPr/>
        </p:nvSpPr>
        <p:spPr>
          <a:xfrm>
            <a:off x="800703" y="1235372"/>
            <a:ext cx="69937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i="1" u="sng" dirty="0"/>
              <a:t>Cash-Pool</a:t>
            </a:r>
            <a:r>
              <a:rPr lang="de-DE" dirty="0"/>
              <a:t>: Bankkonto, an welches die an dem Pool beteiligten Unternehmen ihre Liquiditätsüberschüsse abführen bzw. bei Liquiditätsunterdeckungen diese hierdurch ausgeglichen werden. </a:t>
            </a:r>
          </a:p>
          <a:p>
            <a:endParaRPr lang="de-DE" dirty="0"/>
          </a:p>
          <a:p>
            <a:r>
              <a:rPr lang="de-DE" i="1" u="sng" dirty="0"/>
              <a:t>Cash-Pool-Forderungen/Verbindlichkeiten</a:t>
            </a:r>
            <a:r>
              <a:rPr lang="de-DE" dirty="0"/>
              <a:t>: Forderungen bzw. Verbindlichkeiten gegenüber dem Cash-Pool führenden Unternehmen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077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d. Änderung durch den Deutschen Rechnungslegungs- Änderungsstandard Nr.13 (E-DRÄS 13) </a:t>
            </a:r>
            <a:r>
              <a:rPr lang="de-DE" sz="1400" dirty="0"/>
              <a:t>(Cash-Pooling)</a:t>
            </a:r>
            <a:endParaRPr lang="de-DE" sz="1600" i="1" dirty="0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2E7453E3-1A42-7455-8E8C-2998382D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2AFB34-2445-89FE-D90A-E2B572C4A4C2}"/>
              </a:ext>
            </a:extLst>
          </p:cNvPr>
          <p:cNvSpPr txBox="1"/>
          <p:nvPr/>
        </p:nvSpPr>
        <p:spPr>
          <a:xfrm>
            <a:off x="679090" y="1050706"/>
            <a:ext cx="699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u="sng" dirty="0"/>
              <a:t>Ausweis der Veränderung der Cash-Pool-Forderungen:</a:t>
            </a:r>
            <a:endParaRPr lang="de-DE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EBD1B27E-3EC7-9E17-45FE-F1F7822459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2420617"/>
              </p:ext>
            </p:extLst>
          </p:nvPr>
        </p:nvGraphicFramePr>
        <p:xfrm>
          <a:off x="1383506" y="1027094"/>
          <a:ext cx="6376988" cy="366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9054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5289" y="187008"/>
            <a:ext cx="7404560" cy="1048364"/>
          </a:xfrm>
        </p:spPr>
        <p:txBody>
          <a:bodyPr/>
          <a:lstStyle/>
          <a:p>
            <a:r>
              <a:rPr lang="de-DE" dirty="0"/>
              <a:t>d. Änderung durch den Deutschen Rechnungslegungs- Änderungsstandard Nr.13 (E-DRÄS 13) </a:t>
            </a:r>
            <a:r>
              <a:rPr lang="de-DE" sz="1400" dirty="0"/>
              <a:t>(Cash-Pooling)</a:t>
            </a:r>
            <a:endParaRPr lang="de-DE" sz="1600" i="1" dirty="0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2E7453E3-1A42-7455-8E8C-2998382D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2AFB34-2445-89FE-D90A-E2B572C4A4C2}"/>
              </a:ext>
            </a:extLst>
          </p:cNvPr>
          <p:cNvSpPr txBox="1"/>
          <p:nvPr/>
        </p:nvSpPr>
        <p:spPr>
          <a:xfrm>
            <a:off x="679090" y="1050706"/>
            <a:ext cx="699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u="sng" dirty="0"/>
              <a:t>Ausweis der Veränderung der Cash-Pool-Verbindlichkeiten:</a:t>
            </a:r>
            <a:endParaRPr lang="de-DE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3A0F3BE-2850-A60D-8469-2A307D821D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9236259"/>
              </p:ext>
            </p:extLst>
          </p:nvPr>
        </p:nvGraphicFramePr>
        <p:xfrm>
          <a:off x="2250283" y="1473756"/>
          <a:ext cx="5186362" cy="1976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53EA5ED3-058C-6ABE-47E8-6372B4F3F36D}"/>
              </a:ext>
            </a:extLst>
          </p:cNvPr>
          <p:cNvSpPr/>
          <p:nvPr/>
        </p:nvSpPr>
        <p:spPr>
          <a:xfrm>
            <a:off x="4175955" y="2283736"/>
            <a:ext cx="1174544" cy="17859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86D42C3-5B67-B4A3-47C4-7FC9442F1733}"/>
              </a:ext>
            </a:extLst>
          </p:cNvPr>
          <p:cNvSpPr txBox="1"/>
          <p:nvPr/>
        </p:nvSpPr>
        <p:spPr>
          <a:xfrm>
            <a:off x="2850355" y="2843531"/>
            <a:ext cx="3700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Ansonsten Ausweis als Cashflow aus Finanzierungstätigkeit</a:t>
            </a:r>
          </a:p>
        </p:txBody>
      </p:sp>
    </p:spTree>
    <p:extLst>
      <p:ext uri="{BB962C8B-B14F-4D97-AF65-F5344CB8AC3E}">
        <p14:creationId xmlns:p14="http://schemas.microsoft.com/office/powerpoint/2010/main" val="470537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Vielen Dank für Ihre Aufmerksamkeit!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77" y="1166188"/>
            <a:ext cx="3527425" cy="3527425"/>
          </a:xfrm>
        </p:spPr>
      </p:pic>
      <p:pic>
        <p:nvPicPr>
          <p:cNvPr id="6" name="Grafik 5" descr="Ein Bild, das Gebäude, draußen, Ziegelstein, hoch enthält.&#10;&#10;Automatisch generierte Beschreibung">
            <a:extLst>
              <a:ext uri="{FF2B5EF4-FFF2-40B4-BE49-F238E27FC236}">
                <a16:creationId xmlns:a16="http://schemas.microsoft.com/office/drawing/2014/main" id="{546CC205-1C63-40D2-AFF6-9BDCC76A09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5928" y="1710362"/>
            <a:ext cx="4000500" cy="2266950"/>
          </a:xfrm>
          <a:prstGeom prst="rect">
            <a:avLst/>
          </a:prstGeom>
        </p:spPr>
      </p:pic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82202EC0-A168-3970-5930-0205558540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8884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165705"/>
            <a:ext cx="7848600" cy="3528392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e-DE" dirty="0"/>
              <a:t>a. Überblick DRS 21 Kapitalflussrechnung</a:t>
            </a:r>
          </a:p>
          <a:p>
            <a:pPr marL="800100" lvl="2" indent="0">
              <a:buNone/>
            </a:pPr>
            <a:r>
              <a:rPr lang="de-DE" dirty="0"/>
              <a:t>1.1 Cashflow aus der laufenden Geschäftstätigkeit (direkte/ indirekte    Methode)</a:t>
            </a:r>
          </a:p>
          <a:p>
            <a:pPr marL="800100" lvl="2" indent="0">
              <a:buNone/>
            </a:pPr>
            <a:r>
              <a:rPr lang="de-DE" dirty="0"/>
              <a:t>1.2 Cashflow aus der Investitionstätigkeit</a:t>
            </a:r>
          </a:p>
          <a:p>
            <a:pPr marL="800100" lvl="2" indent="0">
              <a:buNone/>
            </a:pPr>
            <a:r>
              <a:rPr lang="de-DE" dirty="0"/>
              <a:t>1.3 Cashflow aus der Finanzierungstätigkeit</a:t>
            </a:r>
          </a:p>
          <a:p>
            <a:pPr marL="0" indent="0">
              <a:buNone/>
            </a:pPr>
            <a:r>
              <a:rPr lang="de-DE" dirty="0"/>
              <a:t>b. Änderungen durch E-DRÄS 13 Zuschussbehandlung</a:t>
            </a:r>
          </a:p>
          <a:p>
            <a:pPr marL="0" indent="0">
              <a:buNone/>
            </a:pPr>
            <a:r>
              <a:rPr lang="de-DE" dirty="0"/>
              <a:t>c. Beispiel Kapitalflussrechnung</a:t>
            </a:r>
          </a:p>
          <a:p>
            <a:pPr marL="0" indent="0">
              <a:buNone/>
            </a:pPr>
            <a:r>
              <a:rPr lang="de-DE" dirty="0"/>
              <a:t>d. Änderungen durch E-DRÄS 13 Cash-Pooling </a:t>
            </a:r>
          </a:p>
          <a:p>
            <a:pPr lvl="1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3287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a. Überblick DRS 21 Kapitalflussrechnung</a:t>
            </a:r>
          </a:p>
        </p:txBody>
      </p:sp>
      <p:pic>
        <p:nvPicPr>
          <p:cNvPr id="6" name="Inhaltsplatzhalter 5" descr="Ein Bild, das Text, Rechner enthält.&#10;&#10;Automatisch generierte Beschreibung">
            <a:extLst>
              <a:ext uri="{FF2B5EF4-FFF2-40B4-BE49-F238E27FC236}">
                <a16:creationId xmlns:a16="http://schemas.microsoft.com/office/drawing/2014/main" id="{8F9D0371-7D08-404A-B77D-6FCCD48C5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91" y="2980159"/>
            <a:ext cx="2459719" cy="1636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E22A0A89-FBF9-4590-ABC0-61C5E02924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5736361"/>
              </p:ext>
            </p:extLst>
          </p:nvPr>
        </p:nvGraphicFramePr>
        <p:xfrm>
          <a:off x="1681090" y="799800"/>
          <a:ext cx="6487886" cy="399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Geschweifte Klammer links 3">
            <a:extLst>
              <a:ext uri="{FF2B5EF4-FFF2-40B4-BE49-F238E27FC236}">
                <a16:creationId xmlns:a16="http://schemas.microsoft.com/office/drawing/2014/main" id="{A765D430-39DB-3298-8964-AF830FE05A6D}"/>
              </a:ext>
            </a:extLst>
          </p:cNvPr>
          <p:cNvSpPr/>
          <p:nvPr/>
        </p:nvSpPr>
        <p:spPr>
          <a:xfrm>
            <a:off x="1315480" y="3146760"/>
            <a:ext cx="250032" cy="15859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B20AB61-52CC-F86F-68E1-5356246CE81E}"/>
              </a:ext>
            </a:extLst>
          </p:cNvPr>
          <p:cNvSpPr txBox="1"/>
          <p:nvPr/>
        </p:nvSpPr>
        <p:spPr>
          <a:xfrm>
            <a:off x="37811" y="3661051"/>
            <a:ext cx="1162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Nur direkte Methode möglich</a:t>
            </a:r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311977D6-A229-863F-D7C8-3E32E12CA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0681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1.1 Cashflow aus der laufenden Geschäftstätigkeit</a:t>
            </a:r>
          </a:p>
        </p:txBody>
      </p:sp>
      <p:pic>
        <p:nvPicPr>
          <p:cNvPr id="6" name="Inhaltsplatzhalter 5" descr="Ein Bild, das Text, Rechner enthält.&#10;&#10;Automatisch generierte Beschreibung">
            <a:extLst>
              <a:ext uri="{FF2B5EF4-FFF2-40B4-BE49-F238E27FC236}">
                <a16:creationId xmlns:a16="http://schemas.microsoft.com/office/drawing/2014/main" id="{8F9D0371-7D08-404A-B77D-6FCCD48C5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91" y="2980159"/>
            <a:ext cx="2459719" cy="1636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9A92DADE-9804-7A3A-515D-B6726E8D6E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019783"/>
              </p:ext>
            </p:extLst>
          </p:nvPr>
        </p:nvGraphicFramePr>
        <p:xfrm>
          <a:off x="2026935" y="72972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Geschweifte Klammer links 9">
            <a:extLst>
              <a:ext uri="{FF2B5EF4-FFF2-40B4-BE49-F238E27FC236}">
                <a16:creationId xmlns:a16="http://schemas.microsoft.com/office/drawing/2014/main" id="{26659F67-AA01-FB86-A9ED-415F8345F26B}"/>
              </a:ext>
            </a:extLst>
          </p:cNvPr>
          <p:cNvSpPr/>
          <p:nvPr/>
        </p:nvSpPr>
        <p:spPr>
          <a:xfrm>
            <a:off x="1696735" y="827694"/>
            <a:ext cx="660400" cy="38680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FDFE846-CF10-DF5E-01C1-A18A4ED790CE}"/>
              </a:ext>
            </a:extLst>
          </p:cNvPr>
          <p:cNvSpPr txBox="1"/>
          <p:nvPr/>
        </p:nvSpPr>
        <p:spPr>
          <a:xfrm>
            <a:off x="0" y="2100004"/>
            <a:ext cx="1911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Aktivitäten in Verbindung mit wesentlichen, auf</a:t>
            </a:r>
          </a:p>
          <a:p>
            <a:pPr algn="ctr"/>
            <a:r>
              <a:rPr lang="de-DE" sz="1000" dirty="0"/>
              <a:t>Erlöserzielung ausgerichteten Tätigkeiten sowie sonstige Aktivitäten, die </a:t>
            </a:r>
            <a:r>
              <a:rPr lang="de-DE" sz="1000" u="sng" dirty="0"/>
              <a:t>nicht </a:t>
            </a:r>
            <a:r>
              <a:rPr lang="de-DE" sz="1000" dirty="0"/>
              <a:t>der</a:t>
            </a:r>
          </a:p>
          <a:p>
            <a:pPr algn="ctr"/>
            <a:r>
              <a:rPr lang="de-DE" sz="1000" dirty="0"/>
              <a:t>Investitions- oder der Finanzierungstätigkeit zuzuordnen sind.</a:t>
            </a:r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7064E58F-8820-646E-4022-2880E3597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85440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1.1 Cashflow aus der laufenden Geschäftstätigkeit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9371E2-B3D9-6DDD-2D99-CDD1F8B39FC7}"/>
              </a:ext>
            </a:extLst>
          </p:cNvPr>
          <p:cNvSpPr txBox="1"/>
          <p:nvPr/>
        </p:nvSpPr>
        <p:spPr>
          <a:xfrm>
            <a:off x="778669" y="1066726"/>
            <a:ext cx="6672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u="sng" dirty="0"/>
              <a:t>Direkte Methode: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E1982A24-261B-6637-FC41-730A48260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93069" y="1458432"/>
            <a:ext cx="5562600" cy="2903220"/>
          </a:xfrm>
          <a:prstGeom prst="rect">
            <a:avLst/>
          </a:prstGeom>
        </p:spPr>
      </p:pic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8E10C00B-A345-D147-9AE8-1C9AD1F30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4276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1.1 Cashflow aus der laufenden Geschäftstätigkeit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9371E2-B3D9-6DDD-2D99-CDD1F8B39FC7}"/>
              </a:ext>
            </a:extLst>
          </p:cNvPr>
          <p:cNvSpPr txBox="1"/>
          <p:nvPr/>
        </p:nvSpPr>
        <p:spPr>
          <a:xfrm>
            <a:off x="64294" y="1054745"/>
            <a:ext cx="6672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u="sng" dirty="0"/>
              <a:t>Indirekte Methode: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5" name="Geschweifte Klammer links 24">
            <a:extLst>
              <a:ext uri="{FF2B5EF4-FFF2-40B4-BE49-F238E27FC236}">
                <a16:creationId xmlns:a16="http://schemas.microsoft.com/office/drawing/2014/main" id="{8BB608F3-DE7F-BEB8-5192-0A990827EA6C}"/>
              </a:ext>
            </a:extLst>
          </p:cNvPr>
          <p:cNvSpPr/>
          <p:nvPr/>
        </p:nvSpPr>
        <p:spPr>
          <a:xfrm>
            <a:off x="1368878" y="1654909"/>
            <a:ext cx="834572" cy="288108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1EA5645-A6D0-BF0E-069F-A7F47EF71478}"/>
              </a:ext>
            </a:extLst>
          </p:cNvPr>
          <p:cNvSpPr txBox="1"/>
          <p:nvPr/>
        </p:nvSpPr>
        <p:spPr>
          <a:xfrm>
            <a:off x="92910" y="1338268"/>
            <a:ext cx="169325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dirty="0"/>
          </a:p>
          <a:p>
            <a:pPr algn="ctr"/>
            <a:r>
              <a:rPr lang="de-DE" sz="1400" dirty="0"/>
              <a:t>Zunahme Aktiva= Mittelabfluss  </a:t>
            </a:r>
          </a:p>
          <a:p>
            <a:pPr algn="ctr"/>
            <a:endParaRPr lang="de-DE" dirty="0"/>
          </a:p>
          <a:p>
            <a:pPr algn="ctr"/>
            <a:r>
              <a:rPr lang="de-DE" sz="1400" dirty="0"/>
              <a:t>Abnahme Aktiva=</a:t>
            </a:r>
          </a:p>
          <a:p>
            <a:pPr algn="ctr"/>
            <a:r>
              <a:rPr lang="de-DE" sz="1400" dirty="0"/>
              <a:t>Mittelzufluss</a:t>
            </a:r>
          </a:p>
          <a:p>
            <a:pPr algn="ctr"/>
            <a:endParaRPr lang="de-DE" dirty="0"/>
          </a:p>
        </p:txBody>
      </p:sp>
      <p:sp>
        <p:nvSpPr>
          <p:cNvPr id="9" name="Minuszeichen 8">
            <a:extLst>
              <a:ext uri="{FF2B5EF4-FFF2-40B4-BE49-F238E27FC236}">
                <a16:creationId xmlns:a16="http://schemas.microsoft.com/office/drawing/2014/main" id="{91E4EC8F-2387-C25F-5E8B-FBFA6FE6180B}"/>
              </a:ext>
            </a:extLst>
          </p:cNvPr>
          <p:cNvSpPr/>
          <p:nvPr/>
        </p:nvSpPr>
        <p:spPr>
          <a:xfrm>
            <a:off x="785227" y="1946501"/>
            <a:ext cx="208403" cy="331209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DDE211-22FF-3833-A8A1-AB2B68B56B7E}"/>
              </a:ext>
            </a:extLst>
          </p:cNvPr>
          <p:cNvSpPr txBox="1"/>
          <p:nvPr/>
        </p:nvSpPr>
        <p:spPr>
          <a:xfrm>
            <a:off x="-91993" y="2907686"/>
            <a:ext cx="196284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dirty="0"/>
          </a:p>
          <a:p>
            <a:pPr algn="ctr"/>
            <a:r>
              <a:rPr lang="de-DE" sz="1400" dirty="0"/>
              <a:t>Zunahme Passiva= Mittelzufluss</a:t>
            </a:r>
          </a:p>
          <a:p>
            <a:pPr algn="ctr"/>
            <a:r>
              <a:rPr lang="de-DE" sz="1400" dirty="0"/>
              <a:t>  </a:t>
            </a:r>
          </a:p>
          <a:p>
            <a:pPr algn="ctr"/>
            <a:endParaRPr lang="de-DE" dirty="0"/>
          </a:p>
        </p:txBody>
      </p:sp>
      <p:sp>
        <p:nvSpPr>
          <p:cNvPr id="11" name="Additionszeichen 10">
            <a:extLst>
              <a:ext uri="{FF2B5EF4-FFF2-40B4-BE49-F238E27FC236}">
                <a16:creationId xmlns:a16="http://schemas.microsoft.com/office/drawing/2014/main" id="{8682C8FC-A9E6-EA5B-2FF5-73E611571949}"/>
              </a:ext>
            </a:extLst>
          </p:cNvPr>
          <p:cNvSpPr/>
          <p:nvPr/>
        </p:nvSpPr>
        <p:spPr>
          <a:xfrm>
            <a:off x="660325" y="3602969"/>
            <a:ext cx="436807" cy="361622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dditionszeichen 11">
            <a:extLst>
              <a:ext uri="{FF2B5EF4-FFF2-40B4-BE49-F238E27FC236}">
                <a16:creationId xmlns:a16="http://schemas.microsoft.com/office/drawing/2014/main" id="{3BE599B3-B70D-E3CE-00E7-3FD7A8E475F0}"/>
              </a:ext>
            </a:extLst>
          </p:cNvPr>
          <p:cNvSpPr/>
          <p:nvPr/>
        </p:nvSpPr>
        <p:spPr>
          <a:xfrm>
            <a:off x="680404" y="2707616"/>
            <a:ext cx="396650" cy="361622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6636C8-3503-3564-39E4-882798CF177A}"/>
              </a:ext>
            </a:extLst>
          </p:cNvPr>
          <p:cNvSpPr txBox="1"/>
          <p:nvPr/>
        </p:nvSpPr>
        <p:spPr>
          <a:xfrm>
            <a:off x="-41884" y="3757431"/>
            <a:ext cx="19628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dirty="0"/>
          </a:p>
          <a:p>
            <a:pPr algn="ctr"/>
            <a:r>
              <a:rPr lang="de-DE" sz="1400" dirty="0"/>
              <a:t>Abnahme Passiva= Mittelabfluss</a:t>
            </a:r>
          </a:p>
          <a:p>
            <a:pPr algn="ctr"/>
            <a:endParaRPr lang="de-DE" sz="1400" dirty="0"/>
          </a:p>
          <a:p>
            <a:pPr algn="ctr"/>
            <a:r>
              <a:rPr lang="de-DE" sz="1400" dirty="0"/>
              <a:t>  </a:t>
            </a:r>
          </a:p>
          <a:p>
            <a:pPr algn="ctr"/>
            <a:endParaRPr lang="de-DE" dirty="0"/>
          </a:p>
        </p:txBody>
      </p:sp>
      <p:sp>
        <p:nvSpPr>
          <p:cNvPr id="3" name="Minuszeichen 2">
            <a:extLst>
              <a:ext uri="{FF2B5EF4-FFF2-40B4-BE49-F238E27FC236}">
                <a16:creationId xmlns:a16="http://schemas.microsoft.com/office/drawing/2014/main" id="{A25AD2E4-D920-433E-84B2-138BA18C071D}"/>
              </a:ext>
            </a:extLst>
          </p:cNvPr>
          <p:cNvSpPr/>
          <p:nvPr/>
        </p:nvSpPr>
        <p:spPr>
          <a:xfrm>
            <a:off x="815420" y="4370390"/>
            <a:ext cx="208403" cy="331209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14AAC3C-78CE-F7EA-FC03-931C43DF2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2A18F1C-179F-BB72-91AD-E59DA54D1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684" y="696816"/>
            <a:ext cx="5724414" cy="410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6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1.2 Cashflow aus der Investitionstätigkeit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9371E2-B3D9-6DDD-2D99-CDD1F8B39FC7}"/>
              </a:ext>
            </a:extLst>
          </p:cNvPr>
          <p:cNvSpPr txBox="1"/>
          <p:nvPr/>
        </p:nvSpPr>
        <p:spPr>
          <a:xfrm>
            <a:off x="778669" y="1066726"/>
            <a:ext cx="6672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6F25364-CADA-AFF4-A339-6F6B8C097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0281" y="1201578"/>
            <a:ext cx="7147560" cy="3268980"/>
          </a:xfrm>
          <a:prstGeom prst="rect">
            <a:avLst/>
          </a:prstGeom>
        </p:spPr>
      </p:pic>
      <p:sp>
        <p:nvSpPr>
          <p:cNvPr id="6" name="Geschweifte Klammer links 5">
            <a:extLst>
              <a:ext uri="{FF2B5EF4-FFF2-40B4-BE49-F238E27FC236}">
                <a16:creationId xmlns:a16="http://schemas.microsoft.com/office/drawing/2014/main" id="{2BF54B41-92EB-9DE6-B913-8E6944C0E753}"/>
              </a:ext>
            </a:extLst>
          </p:cNvPr>
          <p:cNvSpPr/>
          <p:nvPr/>
        </p:nvSpPr>
        <p:spPr>
          <a:xfrm>
            <a:off x="2364582" y="1200804"/>
            <a:ext cx="528638" cy="33004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52D7F8A-FDCF-9A1E-77EA-D1CFC1C7EFBC}"/>
              </a:ext>
            </a:extLst>
          </p:cNvPr>
          <p:cNvSpPr txBox="1"/>
          <p:nvPr/>
        </p:nvSpPr>
        <p:spPr>
          <a:xfrm>
            <a:off x="303371" y="1478013"/>
            <a:ext cx="206121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u="sng" dirty="0"/>
              <a:t>Negativer</a:t>
            </a:r>
            <a:r>
              <a:rPr lang="de-DE" sz="1000" dirty="0"/>
              <a:t> Cashflow:</a:t>
            </a:r>
          </a:p>
          <a:p>
            <a:pPr algn="ctr"/>
            <a:r>
              <a:rPr lang="de-DE" sz="1000" dirty="0"/>
              <a:t>vermehrte Investitionstätigkeit und damit eine Aufrechterhaltung/Erweiterung der Geschäftstätigkeit</a:t>
            </a:r>
          </a:p>
          <a:p>
            <a:pPr algn="ctr"/>
            <a:endParaRPr lang="de-DE" sz="1000" dirty="0"/>
          </a:p>
          <a:p>
            <a:pPr algn="ctr"/>
            <a:r>
              <a:rPr lang="de-DE" sz="1000" dirty="0"/>
              <a:t>Beurteilung</a:t>
            </a:r>
          </a:p>
          <a:p>
            <a:pPr algn="ctr"/>
            <a:endParaRPr lang="de-DE" sz="1000" dirty="0"/>
          </a:p>
          <a:p>
            <a:pPr algn="ctr"/>
            <a:endParaRPr lang="de-DE" sz="1000" dirty="0"/>
          </a:p>
          <a:p>
            <a:pPr algn="ctr"/>
            <a:endParaRPr lang="de-DE" sz="1000" dirty="0"/>
          </a:p>
          <a:p>
            <a:pPr algn="ctr"/>
            <a:endParaRPr lang="de-DE" sz="1000" dirty="0"/>
          </a:p>
          <a:p>
            <a:pPr algn="ctr"/>
            <a:endParaRPr lang="de-DE" sz="1000" dirty="0"/>
          </a:p>
          <a:p>
            <a:pPr algn="ctr"/>
            <a:r>
              <a:rPr lang="de-DE" sz="1000" u="sng" dirty="0"/>
              <a:t>Positiver</a:t>
            </a:r>
            <a:r>
              <a:rPr lang="de-DE" sz="1000" dirty="0"/>
              <a:t> Cashflow: Abnahme Investitionstätigkeit und Reduktion der Geschäftstätigkeit (z.B. Umstrukturierung/Abbau von Geschäftsfeldern)</a:t>
            </a:r>
          </a:p>
          <a:p>
            <a:pPr algn="ctr"/>
            <a:endParaRPr lang="de-DE" sz="1000" dirty="0"/>
          </a:p>
          <a:p>
            <a:pPr algn="ctr"/>
            <a:r>
              <a:rPr lang="de-DE" sz="1000" dirty="0"/>
              <a:t>Beurteilung </a:t>
            </a:r>
          </a:p>
          <a:p>
            <a:pPr algn="ctr"/>
            <a:endParaRPr lang="de-DE" sz="1000" dirty="0"/>
          </a:p>
        </p:txBody>
      </p:sp>
      <p:sp>
        <p:nvSpPr>
          <p:cNvPr id="8" name="Additionszeichen 7">
            <a:extLst>
              <a:ext uri="{FF2B5EF4-FFF2-40B4-BE49-F238E27FC236}">
                <a16:creationId xmlns:a16="http://schemas.microsoft.com/office/drawing/2014/main" id="{A130092C-B6A1-60A7-8A5E-D4BC90D3B9BF}"/>
              </a:ext>
            </a:extLst>
          </p:cNvPr>
          <p:cNvSpPr/>
          <p:nvPr/>
        </p:nvSpPr>
        <p:spPr>
          <a:xfrm>
            <a:off x="1221846" y="2581068"/>
            <a:ext cx="224259" cy="214312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inuszeichen 8">
            <a:extLst>
              <a:ext uri="{FF2B5EF4-FFF2-40B4-BE49-F238E27FC236}">
                <a16:creationId xmlns:a16="http://schemas.microsoft.com/office/drawing/2014/main" id="{DF6761D4-639F-0B18-DA59-F8D3B0CBC0EB}"/>
              </a:ext>
            </a:extLst>
          </p:cNvPr>
          <p:cNvSpPr/>
          <p:nvPr/>
        </p:nvSpPr>
        <p:spPr>
          <a:xfrm>
            <a:off x="1182422" y="4380428"/>
            <a:ext cx="263683" cy="214312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B67B420B-FBAE-BC97-8894-E095B1468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9320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1.3 Cashflow aus der Finanzierungstätigkeit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9371E2-B3D9-6DDD-2D99-CDD1F8B39FC7}"/>
              </a:ext>
            </a:extLst>
          </p:cNvPr>
          <p:cNvSpPr txBox="1"/>
          <p:nvPr/>
        </p:nvSpPr>
        <p:spPr>
          <a:xfrm>
            <a:off x="778669" y="1066726"/>
            <a:ext cx="6672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143DC3-5EDD-A25A-54F8-1FF20C697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23930"/>
            <a:ext cx="9144000" cy="2405529"/>
          </a:xfrm>
          <a:prstGeom prst="rect">
            <a:avLst/>
          </a:prstGeom>
        </p:spPr>
      </p:pic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3F09CBDB-8AEC-6F12-1D39-F079A7277234}"/>
              </a:ext>
            </a:extLst>
          </p:cNvPr>
          <p:cNvSpPr/>
          <p:nvPr/>
        </p:nvSpPr>
        <p:spPr>
          <a:xfrm>
            <a:off x="3843337" y="3323403"/>
            <a:ext cx="1457325" cy="371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362C501-AF32-5190-6A2F-7103E9D8C8F7}"/>
              </a:ext>
            </a:extLst>
          </p:cNvPr>
          <p:cNvSpPr txBox="1"/>
          <p:nvPr/>
        </p:nvSpPr>
        <p:spPr>
          <a:xfrm>
            <a:off x="95662" y="3750238"/>
            <a:ext cx="442198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i="1" dirty="0"/>
              <a:t>Positiver Cashflow</a:t>
            </a:r>
            <a:r>
              <a:rPr lang="de-DE" sz="1400" dirty="0"/>
              <a:t>:</a:t>
            </a:r>
            <a:r>
              <a:rPr lang="de-DE" dirty="0"/>
              <a:t> </a:t>
            </a:r>
            <a:r>
              <a:rPr lang="de-DE" sz="1200" dirty="0"/>
              <a:t>Neuaufnahme größer als Zins- und Tilgungszahlungen (zukünftig höhere Verpflichtung der Rückzahlung)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CFB21BB-96B4-5B7F-35A9-E2187334BA50}"/>
              </a:ext>
            </a:extLst>
          </p:cNvPr>
          <p:cNvSpPr txBox="1"/>
          <p:nvPr/>
        </p:nvSpPr>
        <p:spPr>
          <a:xfrm>
            <a:off x="4625798" y="3797653"/>
            <a:ext cx="4371975" cy="6771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i="1" dirty="0"/>
              <a:t>Negativer Cashflow</a:t>
            </a:r>
            <a:r>
              <a:rPr lang="de-DE" sz="1400" dirty="0"/>
              <a:t>: </a:t>
            </a:r>
            <a:r>
              <a:rPr lang="de-DE" sz="1200" dirty="0"/>
              <a:t>Rückzahlung größer Neuaufnahme, damit in Zukunft bestehende geringere Rückzahlungsverpflichtung </a:t>
            </a:r>
          </a:p>
        </p:txBody>
      </p:sp>
      <p:sp>
        <p:nvSpPr>
          <p:cNvPr id="15" name="Pfeil: nach rechts gekrümmt 14">
            <a:extLst>
              <a:ext uri="{FF2B5EF4-FFF2-40B4-BE49-F238E27FC236}">
                <a16:creationId xmlns:a16="http://schemas.microsoft.com/office/drawing/2014/main" id="{2EED1D4E-BB09-DF30-8483-947D9CCBADB7}"/>
              </a:ext>
            </a:extLst>
          </p:cNvPr>
          <p:cNvSpPr/>
          <p:nvPr/>
        </p:nvSpPr>
        <p:spPr>
          <a:xfrm>
            <a:off x="213519" y="4436638"/>
            <a:ext cx="236537" cy="251069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C437D2F-37C5-21AC-2983-D2464823ABE2}"/>
              </a:ext>
            </a:extLst>
          </p:cNvPr>
          <p:cNvSpPr txBox="1"/>
          <p:nvPr/>
        </p:nvSpPr>
        <p:spPr>
          <a:xfrm>
            <a:off x="1035843" y="4436638"/>
            <a:ext cx="2807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zunehmende Verschuldung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048F03-9F4F-F5C6-95E2-8F8985865813}"/>
              </a:ext>
            </a:extLst>
          </p:cNvPr>
          <p:cNvSpPr txBox="1"/>
          <p:nvPr/>
        </p:nvSpPr>
        <p:spPr>
          <a:xfrm>
            <a:off x="5339966" y="4449555"/>
            <a:ext cx="2807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abnehmende Verschuldung</a:t>
            </a:r>
          </a:p>
        </p:txBody>
      </p:sp>
      <p:sp>
        <p:nvSpPr>
          <p:cNvPr id="18" name="Pfeil: nach links gekrümmt 17">
            <a:extLst>
              <a:ext uri="{FF2B5EF4-FFF2-40B4-BE49-F238E27FC236}">
                <a16:creationId xmlns:a16="http://schemas.microsoft.com/office/drawing/2014/main" id="{770DF569-C8E1-B8D2-5ADD-1C29B4CA6037}"/>
              </a:ext>
            </a:extLst>
          </p:cNvPr>
          <p:cNvSpPr/>
          <p:nvPr/>
        </p:nvSpPr>
        <p:spPr>
          <a:xfrm>
            <a:off x="7959725" y="4394378"/>
            <a:ext cx="242888" cy="271462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CE19CF0-DA24-AAE6-5D88-4DEBA413F743}"/>
              </a:ext>
            </a:extLst>
          </p:cNvPr>
          <p:cNvSpPr txBox="1"/>
          <p:nvPr/>
        </p:nvSpPr>
        <p:spPr>
          <a:xfrm>
            <a:off x="7523853" y="1554073"/>
            <a:ext cx="16829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u="sng" dirty="0"/>
              <a:t>Neu</a:t>
            </a:r>
            <a:r>
              <a:rPr lang="de-DE" sz="1400" dirty="0"/>
              <a:t>: </a:t>
            </a:r>
            <a:r>
              <a:rPr lang="de-DE" sz="1200" dirty="0"/>
              <a:t>Ausweis nur gewährter Zuschüsse durch Gesellschafter</a:t>
            </a:r>
          </a:p>
          <a:p>
            <a:endParaRPr lang="de-DE" sz="1200" dirty="0"/>
          </a:p>
          <a:p>
            <a:r>
              <a:rPr lang="de-DE" sz="1400" b="1" i="1" u="sng" dirty="0"/>
              <a:t>Bislang</a:t>
            </a:r>
            <a:r>
              <a:rPr lang="de-DE" sz="1400" dirty="0"/>
              <a:t>: </a:t>
            </a:r>
            <a:r>
              <a:rPr lang="de-DE" sz="1200" dirty="0"/>
              <a:t>Ausweis aller erhaltenen Zuschüsse</a:t>
            </a:r>
          </a:p>
        </p:txBody>
      </p:sp>
      <p:sp>
        <p:nvSpPr>
          <p:cNvPr id="20" name="Pfeil: nach rechts 19">
            <a:extLst>
              <a:ext uri="{FF2B5EF4-FFF2-40B4-BE49-F238E27FC236}">
                <a16:creationId xmlns:a16="http://schemas.microsoft.com/office/drawing/2014/main" id="{B055B5DA-1687-07F3-7EAA-D010BCA0565A}"/>
              </a:ext>
            </a:extLst>
          </p:cNvPr>
          <p:cNvSpPr/>
          <p:nvPr/>
        </p:nvSpPr>
        <p:spPr>
          <a:xfrm>
            <a:off x="6382378" y="1997200"/>
            <a:ext cx="361335" cy="38695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34C22C0F-E53A-4139-C479-0AB86EAC2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2876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67494"/>
            <a:ext cx="7128792" cy="792088"/>
          </a:xfrm>
        </p:spPr>
        <p:txBody>
          <a:bodyPr/>
          <a:lstStyle/>
          <a:p>
            <a:r>
              <a:rPr lang="de-DE" dirty="0"/>
              <a:t>b. Änderung durch den Deutschen Rechnungslegungs- Änderungsstandard Nr.13 (E-DRÄS 13) </a:t>
            </a:r>
            <a:r>
              <a:rPr lang="de-DE" sz="1400" dirty="0"/>
              <a:t>(Erhaltene Zuschüsse)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C0BAB73B-5791-4083-95B0-C9F0C8E5E2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9928909"/>
              </p:ext>
            </p:extLst>
          </p:nvPr>
        </p:nvGraphicFramePr>
        <p:xfrm>
          <a:off x="-871719" y="1070817"/>
          <a:ext cx="4440085" cy="212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8218E209-1BA6-52E1-EA6D-136741D132B4}"/>
              </a:ext>
            </a:extLst>
          </p:cNvPr>
          <p:cNvSpPr txBox="1"/>
          <p:nvPr/>
        </p:nvSpPr>
        <p:spPr>
          <a:xfrm>
            <a:off x="2276298" y="1075341"/>
            <a:ext cx="22953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Einzahlungen aus </a:t>
            </a:r>
            <a:r>
              <a:rPr lang="de-DE" sz="1400" u="sng" dirty="0"/>
              <a:t>erhaltenen</a:t>
            </a:r>
            <a:r>
              <a:rPr lang="de-DE" sz="1400" dirty="0"/>
              <a:t> Investitionszuschüssen der öffentlichen Hand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AC80753-E792-B48F-AAA2-2C98EEE28929}"/>
              </a:ext>
            </a:extLst>
          </p:cNvPr>
          <p:cNvSpPr txBox="1"/>
          <p:nvPr/>
        </p:nvSpPr>
        <p:spPr>
          <a:xfrm>
            <a:off x="2276999" y="2189752"/>
            <a:ext cx="2294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Auszahlung für bezuschussten Vermögensgegenstand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4B18F4DE-91FA-BE6D-C4F3-8162097CC1FB}"/>
              </a:ext>
            </a:extLst>
          </p:cNvPr>
          <p:cNvSpPr/>
          <p:nvPr/>
        </p:nvSpPr>
        <p:spPr>
          <a:xfrm>
            <a:off x="4404589" y="1829385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AB64AE-30F0-4A8D-E18D-41C993A2DFD4}"/>
              </a:ext>
            </a:extLst>
          </p:cNvPr>
          <p:cNvSpPr txBox="1"/>
          <p:nvPr/>
        </p:nvSpPr>
        <p:spPr>
          <a:xfrm>
            <a:off x="5061870" y="1642915"/>
            <a:ext cx="1585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Jeweils gesonderter Ausweis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C372AEB9-9BEF-D796-0EDC-8001A3E98652}"/>
              </a:ext>
            </a:extLst>
          </p:cNvPr>
          <p:cNvSpPr/>
          <p:nvPr/>
        </p:nvSpPr>
        <p:spPr>
          <a:xfrm>
            <a:off x="6276363" y="1815784"/>
            <a:ext cx="51435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FC760D-4E89-D99A-7A94-C2328F0CBDCB}"/>
              </a:ext>
            </a:extLst>
          </p:cNvPr>
          <p:cNvSpPr txBox="1"/>
          <p:nvPr/>
        </p:nvSpPr>
        <p:spPr>
          <a:xfrm>
            <a:off x="7046006" y="1734993"/>
            <a:ext cx="1707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Cashflow aus </a:t>
            </a:r>
            <a:r>
              <a:rPr lang="de-DE" sz="1400" i="1" u="sng" dirty="0"/>
              <a:t>Investitionstätigkeit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3ED51C96-0805-13B9-4B5E-CE680AD709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24757" y="3370216"/>
            <a:ext cx="5798820" cy="1203960"/>
          </a:xfrm>
          <a:prstGeom prst="rect">
            <a:avLst/>
          </a:prstGeom>
        </p:spPr>
      </p:pic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6FCD426E-A36B-7D06-C474-37DC90385FEA}"/>
              </a:ext>
            </a:extLst>
          </p:cNvPr>
          <p:cNvSpPr/>
          <p:nvPr/>
        </p:nvSpPr>
        <p:spPr>
          <a:xfrm>
            <a:off x="2276298" y="3569109"/>
            <a:ext cx="6120581" cy="3939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EF861666-CE04-B656-CF2A-C74746D5ED88}"/>
              </a:ext>
            </a:extLst>
          </p:cNvPr>
          <p:cNvSpPr/>
          <p:nvPr/>
        </p:nvSpPr>
        <p:spPr>
          <a:xfrm>
            <a:off x="4918939" y="3008671"/>
            <a:ext cx="1128252" cy="2756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91801C-7EDC-BC98-9C62-A62005FD6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5956" y="4872038"/>
            <a:ext cx="3957220" cy="271462"/>
          </a:xfrm>
        </p:spPr>
        <p:txBody>
          <a:bodyPr/>
          <a:lstStyle/>
          <a:p>
            <a:pPr>
              <a:defRPr/>
            </a:pPr>
            <a:r>
              <a:rPr lang="de-DE" dirty="0"/>
              <a:t>Wesentliche Änderungen nach DRS 21 durch E-DRÄS 13</a:t>
            </a:r>
            <a:br>
              <a:rPr lang="de-DE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80943108"/>
      </p:ext>
    </p:extLst>
  </p:cSld>
  <p:clrMapOvr>
    <a:masterClrMapping/>
  </p:clrMapOvr>
</p:sld>
</file>

<file path=ppt/theme/theme1.xml><?xml version="1.0" encoding="utf-8"?>
<a:theme xmlns:a="http://schemas.openxmlformats.org/drawingml/2006/main" name="VdW up2015">
  <a:themeElements>
    <a:clrScheme name="WohWi Corporate Design">
      <a:dk1>
        <a:srgbClr val="3D5D72"/>
      </a:dk1>
      <a:lt1>
        <a:srgbClr val="FFFFFF"/>
      </a:lt1>
      <a:dk2>
        <a:srgbClr val="2F4757"/>
      </a:dk2>
      <a:lt2>
        <a:srgbClr val="F6F7F8"/>
      </a:lt2>
      <a:accent1>
        <a:srgbClr val="3D5D72"/>
      </a:accent1>
      <a:accent2>
        <a:srgbClr val="6EBD48"/>
      </a:accent2>
      <a:accent3>
        <a:srgbClr val="F69B38"/>
      </a:accent3>
      <a:accent4>
        <a:srgbClr val="DA5835"/>
      </a:accent4>
      <a:accent5>
        <a:srgbClr val="E4E6EA"/>
      </a:accent5>
      <a:accent6>
        <a:srgbClr val="FFFFFF"/>
      </a:accent6>
      <a:hlink>
        <a:srgbClr val="F69B38"/>
      </a:hlink>
      <a:folHlink>
        <a:srgbClr val="E4E6E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441986B09240043A2EE735CC60256B5" ma:contentTypeVersion="2" ma:contentTypeDescription="Ein neues Dokument erstellen." ma:contentTypeScope="" ma:versionID="208315a918f90db5d399570b32dfadc9">
  <xsd:schema xmlns:xsd="http://www.w3.org/2001/XMLSchema" xmlns:xs="http://www.w3.org/2001/XMLSchema" xmlns:p="http://schemas.microsoft.com/office/2006/metadata/properties" xmlns:ns2="11ccd75e-768a-4f6e-9abd-7fab73ec8bb2" targetNamespace="http://schemas.microsoft.com/office/2006/metadata/properties" ma:root="true" ma:fieldsID="aa1f61931e663e79ecc51969c3942f1a" ns2:_="">
    <xsd:import namespace="11ccd75e-768a-4f6e-9abd-7fab73ec8b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cd75e-768a-4f6e-9abd-7fab73ec8b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4CDF5A-A9BB-4A18-81C2-FE6F8BCE26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3E0C8A-06B8-4E81-84E5-54FD473C3A2C}">
  <ds:schemaRefs>
    <ds:schemaRef ds:uri="11ccd75e-768a-4f6e-9abd-7fab73ec8b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BC8C51-C008-4341-B313-6F56BF64F10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</Words>
  <Application>Microsoft Office PowerPoint</Application>
  <PresentationFormat>Bildschirmpräsentation (16:9)</PresentationFormat>
  <Paragraphs>178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Arial Bold</vt:lpstr>
      <vt:lpstr>Calibri</vt:lpstr>
      <vt:lpstr>Symbol</vt:lpstr>
      <vt:lpstr>Wingdings</vt:lpstr>
      <vt:lpstr>VdW up2015</vt:lpstr>
      <vt:lpstr>  Wesentliche Änderungen des DRS 21 durch E-DRÄS 13 WP/StB Antonia Bergmann  </vt:lpstr>
      <vt:lpstr>Agenda</vt:lpstr>
      <vt:lpstr>a. Überblick DRS 21 Kapitalflussrechnung</vt:lpstr>
      <vt:lpstr>1.1 Cashflow aus der laufenden Geschäftstätigkeit</vt:lpstr>
      <vt:lpstr>1.1 Cashflow aus der laufenden Geschäftstätigkeit</vt:lpstr>
      <vt:lpstr>1.1 Cashflow aus der laufenden Geschäftstätigkeit</vt:lpstr>
      <vt:lpstr>1.2 Cashflow aus der Investitionstätigkeit</vt:lpstr>
      <vt:lpstr>1.3 Cashflow aus der Finanzierungstätigkeit</vt:lpstr>
      <vt:lpstr>b. Änderung durch den Deutschen Rechnungslegungs- Änderungsstandard Nr.13 (E-DRÄS 13) (Erhaltene Zuschüsse)</vt:lpstr>
      <vt:lpstr>b. Änderung durch den Deutschen Rechnungslegungs- Änderungsstandard Nr.13 (E-DRÄS 13) (Gewährte Zuschüsse)</vt:lpstr>
      <vt:lpstr>b. Änderung durch den Deutschen Rechnungslegungs- Änderungsstandard Nr.13 (E-DRÄS 13) (Erhaltene Zuschüsse durch Gesellschafter)</vt:lpstr>
      <vt:lpstr>b. Änderung durch den Deutschen Rechnungslegungs- Änderungsstandard Nr.13 (E-DRÄS 13) (Erhaltene Zuschüsse durch Gesellschafter)</vt:lpstr>
      <vt:lpstr>c. Beispiel Kapitalflussrechnung Cashflow aus der laufenden Geschäftstätigkeit (indirekte Methode)</vt:lpstr>
      <vt:lpstr>c. Beispiel Kapitalflussrechnung Cashflow aus der Investitions- und Finanzierungstätigkeit (direkte Methode)</vt:lpstr>
      <vt:lpstr>c. Beispiel Kapitalflussrechnung Zusammenfassung Kapitalflussrechnung</vt:lpstr>
      <vt:lpstr>d. Änderung durch den Deutschen Rechnungslegungs- Änderungsstandard Nr.13 (E-DRÄS 13) (Cash-Pooling)</vt:lpstr>
      <vt:lpstr>d. Änderung durch den Deutschen Rechnungslegungs- Änderungsstandard Nr.13 (E-DRÄS 13) (Cash-Pooling)</vt:lpstr>
      <vt:lpstr>d. Änderung durch den Deutschen Rechnungslegungs- Änderungsstandard Nr.13 (E-DRÄS 13) (Cash-Pooling)</vt:lpstr>
      <vt:lpstr>Vielen Dank für Ihre Aufmerksamkeit!</vt:lpstr>
    </vt:vector>
  </TitlesOfParts>
  <Company>Bavaria Treu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Dobroschke, Robert</dc:creator>
  <cp:lastModifiedBy>Bergmann, Antonia (Prüfung und Beratung)</cp:lastModifiedBy>
  <cp:revision>133</cp:revision>
  <cp:lastPrinted>2018-05-31T08:30:55Z</cp:lastPrinted>
  <dcterms:created xsi:type="dcterms:W3CDTF">2015-07-29T12:18:58Z</dcterms:created>
  <dcterms:modified xsi:type="dcterms:W3CDTF">2023-11-19T16:41:24Z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0x0101000441986B09240043A2EE735CC60256B5</vt:lpwstr>
  </property>
</Properties>
</file>